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3"/>
    <p:sldId id="262" r:id="rId4"/>
    <p:sldId id="390" r:id="rId5"/>
    <p:sldId id="377" r:id="rId6"/>
    <p:sldId id="372" r:id="rId7"/>
    <p:sldId id="365" r:id="rId8"/>
    <p:sldId id="366" r:id="rId10"/>
    <p:sldId id="367" r:id="rId11"/>
    <p:sldId id="368" r:id="rId12"/>
    <p:sldId id="369" r:id="rId13"/>
    <p:sldId id="370" r:id="rId14"/>
    <p:sldId id="371" r:id="rId15"/>
    <p:sldId id="374" r:id="rId16"/>
    <p:sldId id="373" r:id="rId17"/>
    <p:sldId id="375" r:id="rId18"/>
    <p:sldId id="376" r:id="rId19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2" autoAdjust="0"/>
    <p:restoredTop sz="94584" autoAdjust="0"/>
  </p:normalViewPr>
  <p:slideViewPr>
    <p:cSldViewPr>
      <p:cViewPr varScale="1">
        <p:scale>
          <a:sx n="69" d="100"/>
          <a:sy n="69" d="100"/>
        </p:scale>
        <p:origin x="750" y="66"/>
      </p:cViewPr>
      <p:guideLst>
        <p:guide orient="horz" pos="212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customXml" Target="../customXml/item1.xml"/><Relationship Id="rId23" Type="http://schemas.openxmlformats.org/officeDocument/2006/relationships/customXmlProps" Target="../customXml/itemProps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0945B0D1-3BCD-457A-AAD6-4A921CE77393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914721E-2EFC-4F24-BBA3-3C0B3481408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true" noRot="true" noChangeAspect="true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914721E-2EFC-4F24-BBA3-3C0B348140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true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75025"/>
            <a:ext cx="9576263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50848" y="1385316"/>
            <a:ext cx="9290304" cy="4087368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059680" y="1267730"/>
            <a:ext cx="2072640" cy="6400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181600" y="1267731"/>
            <a:ext cx="1828800" cy="548640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61708" y="2091263"/>
            <a:ext cx="9068587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6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62100" y="4682062"/>
            <a:ext cx="9070848" cy="50292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4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  <a:lvl6pPr marL="2286000" indent="0" algn="ctr">
              <a:buNone/>
              <a:defRPr sz="1400"/>
            </a:lvl6pPr>
            <a:lvl7pPr marL="2743200" indent="0" algn="ctr">
              <a:buNone/>
              <a:defRPr sz="1400"/>
            </a:lvl7pPr>
            <a:lvl8pPr marL="3200400" indent="0" algn="ctr">
              <a:buNone/>
              <a:defRPr sz="1400"/>
            </a:lvl8pPr>
            <a:lvl9pPr marL="3657600" indent="0" algn="ctr">
              <a:buNone/>
              <a:defRPr sz="14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20" name="Date Placeholder 19"/>
          <p:cNvSpPr>
            <a:spLocks noGrp="true"/>
          </p:cNvSpPr>
          <p:nvPr>
            <p:ph type="dt" sz="half" idx="10"/>
          </p:nvPr>
        </p:nvSpPr>
        <p:spPr>
          <a:xfrm>
            <a:off x="5242560" y="1327188"/>
            <a:ext cx="1706880" cy="457200"/>
          </a:xfrm>
        </p:spPr>
        <p:txBody>
          <a:bodyPr/>
          <a:lstStyle>
            <a:lvl1pPr algn="ctr">
              <a:defRPr sz="11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" name="Footer Placeholder 20"/>
          <p:cNvSpPr>
            <a:spLocks noGrp="true"/>
          </p:cNvSpPr>
          <p:nvPr>
            <p:ph type="ftr" sz="quarter" idx="11"/>
          </p:nvPr>
        </p:nvSpPr>
        <p:spPr>
          <a:xfrm>
            <a:off x="1473249" y="5211060"/>
            <a:ext cx="5905500" cy="228600"/>
          </a:xfrm>
        </p:spPr>
        <p:txBody>
          <a:bodyPr/>
          <a:lstStyle>
            <a:lvl1pPr algn="l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2" name="Slide Number Placeholder 21"/>
          <p:cNvSpPr>
            <a:spLocks noGrp="true"/>
          </p:cNvSpPr>
          <p:nvPr>
            <p:ph type="sldNum" sz="quarter" idx="12"/>
          </p:nvPr>
        </p:nvSpPr>
        <p:spPr>
          <a:xfrm>
            <a:off x="8606921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21C6FF18-EC1F-4050-B737-4B9EF58B00DB}" type="slidenum">
              <a:rPr lang="en-US" altLang="zh-CN" smtClean="0"/>
            </a:fld>
            <a:endParaRPr lang="en-US" altLang="zh-C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2A583AB-FE07-4937-992B-2581A8AC60D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true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0200C9-3D99-4FBA-89F7-326A73B810C8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true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cut/>
      </p:transition>
    </mc:Choice>
    <mc:Fallback>
      <p:transition spd="med"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8" name="Footer Placeholder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70F104E-F0AE-4A8D-A6B9-2F4C2046D9BB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true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75025"/>
            <a:ext cx="9576263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50848" y="1385316"/>
            <a:ext cx="9290304" cy="4087368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059680" y="1267730"/>
            <a:ext cx="2072640" cy="6400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181600" y="1267731"/>
            <a:ext cx="1828800" cy="548640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6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1563624" y="4682062"/>
            <a:ext cx="9070848" cy="50292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>
          <a:xfrm>
            <a:off x="5242560" y="1325880"/>
            <a:ext cx="1706880" cy="457200"/>
          </a:xfrm>
        </p:spPr>
        <p:txBody>
          <a:bodyPr/>
          <a:lstStyle>
            <a:lvl1pPr algn="ctr">
              <a:defRPr lang="en-US" sz="11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>
          <a:xfrm>
            <a:off x="1472905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pPr>
              <a:defRPr/>
            </a:pPr>
            <a:fld id="{3F788B8A-5A56-4B22-8882-7CE03BD5E07A}" type="slidenum">
              <a:rPr lang="en-US" altLang="zh-CN" smtClean="0"/>
            </a:fld>
            <a:endParaRPr lang="en-US" altLang="zh-C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true"/>
          </p:cNvSpPr>
          <p:nvPr>
            <p:ph sz="half" idx="1"/>
          </p:nvPr>
        </p:nvSpPr>
        <p:spPr>
          <a:xfrm>
            <a:off x="975360" y="2103120"/>
            <a:ext cx="4876800" cy="393192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6339840" y="2103120"/>
            <a:ext cx="4876800" cy="393192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FBDECCC-FD78-4974-8325-47ACCCE6F262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975360" y="2074334"/>
            <a:ext cx="487680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975360" y="2755898"/>
            <a:ext cx="487680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true"/>
          </p:cNvSpPr>
          <p:nvPr>
            <p:ph type="body" sz="quarter" idx="3"/>
          </p:nvPr>
        </p:nvSpPr>
        <p:spPr>
          <a:xfrm>
            <a:off x="6339840" y="2074334"/>
            <a:ext cx="487680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true"/>
          </p:cNvSpPr>
          <p:nvPr>
            <p:ph sz="quarter" idx="4"/>
          </p:nvPr>
        </p:nvSpPr>
        <p:spPr>
          <a:xfrm>
            <a:off x="6339840" y="2756581"/>
            <a:ext cx="487680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8" name="Footer Placeholder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16352B-7396-48F6-904D-835A6D52BCCF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E74DAC-FAE6-4EC0-8CB9-262F50A56691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3" name="Footer Placeholder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010C490-5906-4669-B6CF-A8A27A978043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173736"/>
            <a:ext cx="8531352" cy="65105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7" y="173736"/>
            <a:ext cx="2926080" cy="65105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9296401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891968" y="907143"/>
            <a:ext cx="7238475" cy="5043714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9296401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3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8" name="Date Placeholder 7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Footer Placeholder 8"/>
          <p:cNvSpPr>
            <a:spLocks noGrp="true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" name="Slide Number Placeholder 10"/>
          <p:cNvSpPr>
            <a:spLocks noGrp="true"/>
          </p:cNvSpPr>
          <p:nvPr>
            <p:ph type="sldNum" sz="quarter" idx="12"/>
          </p:nvPr>
        </p:nvSpPr>
        <p:spPr>
          <a:xfrm>
            <a:off x="10393677" y="6310086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49326B0E-320E-421B-8F09-9433E70C3D38}" type="slidenum">
              <a:rPr lang="en-US" altLang="zh-CN" smtClean="0"/>
            </a:fld>
            <a:endParaRPr lang="en-US" altLang="zh-CN"/>
          </a:p>
        </p:txBody>
      </p:sp>
      <p:sp>
        <p:nvSpPr>
          <p:cNvPr id="12" name="Rectangle 11"/>
          <p:cNvSpPr/>
          <p:nvPr/>
        </p:nvSpPr>
        <p:spPr>
          <a:xfrm>
            <a:off x="9157547" y="274320"/>
            <a:ext cx="2651760" cy="630936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7" y="173736"/>
            <a:ext cx="2926080" cy="65105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4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true" noChangeAspect="true"/>
          </p:cNvSpPr>
          <p:nvPr>
            <p:ph type="pic" idx="1"/>
          </p:nvPr>
        </p:nvSpPr>
        <p:spPr>
          <a:xfrm>
            <a:off x="228599" y="173736"/>
            <a:ext cx="8531352" cy="6510528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3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9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>
          <a:xfrm>
            <a:off x="10396728" y="6309360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6980B74E-D1EF-4FC0-9815-9DE8D5A57706}" type="slidenum">
              <a:rPr lang="en-US" altLang="zh-CN" smtClean="0"/>
            </a:fld>
            <a:endParaRPr lang="en-US" altLang="zh-CN"/>
          </a:p>
        </p:txBody>
      </p:sp>
      <p:sp>
        <p:nvSpPr>
          <p:cNvPr id="11" name="Rectangle 10"/>
          <p:cNvSpPr/>
          <p:nvPr/>
        </p:nvSpPr>
        <p:spPr>
          <a:xfrm>
            <a:off x="9157547" y="274320"/>
            <a:ext cx="2651760" cy="630936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173736"/>
            <a:ext cx="11722608" cy="6510528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true"/>
          </p:cNvSpPr>
          <p:nvPr>
            <p:ph type="title"/>
          </p:nvPr>
        </p:nvSpPr>
        <p:spPr>
          <a:xfrm>
            <a:off x="975360" y="642594"/>
            <a:ext cx="1024128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975360" y="2103120"/>
            <a:ext cx="1024128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2"/>
          </p:nvPr>
        </p:nvSpPr>
        <p:spPr>
          <a:xfrm>
            <a:off x="313024" y="630936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3"/>
          </p:nvPr>
        </p:nvSpPr>
        <p:spPr>
          <a:xfrm>
            <a:off x="3462528" y="6309360"/>
            <a:ext cx="5266944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4"/>
          </p:nvPr>
        </p:nvSpPr>
        <p:spPr>
          <a:xfrm>
            <a:off x="10431176" y="6309360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DE0200C9-3D99-4FBA-89F7-326A73B810C8}" type="slidenum">
              <a:rPr lang="en-US" altLang="zh-CN" smtClean="0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2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27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9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2.png"/><Relationship Id="rId8" Type="http://schemas.openxmlformats.org/officeDocument/2006/relationships/image" Target="../media/image31.png"/><Relationship Id="rId7" Type="http://schemas.openxmlformats.org/officeDocument/2006/relationships/image" Target="../media/image30.png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true" noChangeArrowheads="true"/>
          </p:cNvSpPr>
          <p:nvPr>
            <p:ph type="ctrTitle"/>
          </p:nvPr>
        </p:nvSpPr>
        <p:spPr>
          <a:xfrm>
            <a:off x="2590800" y="1709044"/>
            <a:ext cx="7086600" cy="1431925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altLang="zh-CN" sz="6000" dirty="0"/>
              <a:t>Python</a:t>
            </a:r>
            <a:r>
              <a:rPr lang="zh-CN" altLang="en-US" sz="6000" dirty="0"/>
              <a:t>程序设计</a:t>
            </a:r>
            <a:endParaRPr lang="zh-CN" altLang="en-US" sz="6000" dirty="0"/>
          </a:p>
        </p:txBody>
      </p:sp>
      <p:sp>
        <p:nvSpPr>
          <p:cNvPr id="8195" name="Rectangle 3"/>
          <p:cNvSpPr>
            <a:spLocks noGrp="true" noChangeArrowheads="true"/>
          </p:cNvSpPr>
          <p:nvPr>
            <p:ph type="subTitle" idx="1"/>
          </p:nvPr>
        </p:nvSpPr>
        <p:spPr>
          <a:xfrm>
            <a:off x="3649824" y="3140968"/>
            <a:ext cx="4968552" cy="2175570"/>
          </a:xfrm>
        </p:spPr>
        <p:txBody>
          <a:bodyPr>
            <a:normAutofit/>
          </a:bodyPr>
          <a:lstStyle/>
          <a:p>
            <a:pPr algn="ctr" eaLnBrk="1" hangingPunct="1">
              <a:lnSpc>
                <a:spcPct val="150000"/>
              </a:lnSpc>
            </a:pPr>
            <a:r>
              <a:rPr lang="zh-CN" altLang="en-US" sz="3600" dirty="0"/>
              <a:t>第一章：绪论与概述</a:t>
            </a:r>
            <a:endParaRPr lang="en-US" altLang="zh-CN" sz="3600" dirty="0"/>
          </a:p>
          <a:p>
            <a:pPr algn="ctr" eaLnBrk="1" hangingPunct="1">
              <a:lnSpc>
                <a:spcPct val="150000"/>
              </a:lnSpc>
            </a:pPr>
            <a:r>
              <a:rPr lang="zh-CN" altLang="en-US" sz="2400" dirty="0"/>
              <a:t>阿里巴巴商学院</a:t>
            </a:r>
            <a:endParaRPr lang="en-US" altLang="zh-CN" sz="2400" dirty="0"/>
          </a:p>
          <a:p>
            <a:pPr algn="ctr" eaLnBrk="1" hangingPunct="1">
              <a:lnSpc>
                <a:spcPct val="150000"/>
              </a:lnSpc>
            </a:pPr>
            <a:r>
              <a:rPr lang="zh-CN" altLang="en-US" sz="2400" dirty="0"/>
              <a:t>程序设计基础教研组</a:t>
            </a:r>
            <a:endParaRPr lang="zh-CN" altLang="en-US" sz="2400" dirty="0"/>
          </a:p>
        </p:txBody>
      </p:sp>
      <p:pic>
        <p:nvPicPr>
          <p:cNvPr id="2" name="44B7C0F4-79DB-4F8B-9303-0E098D69D8BE-1" descr="qt_temp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0906125" y="5577205"/>
            <a:ext cx="1246505" cy="1246505"/>
          </a:xfrm>
          <a:prstGeom prst="rect">
            <a:avLst/>
          </a:prstGeom>
        </p:spPr>
      </p:pic>
      <p:pic>
        <p:nvPicPr>
          <p:cNvPr id="3" name="44B7C0F4-79DB-4F8B-9303-0E098D69D8BE-2" descr="qt_temp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" y="5577205"/>
            <a:ext cx="1246505" cy="12465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true"/>
          </p:cNvSpPr>
          <p:nvPr>
            <p:ph type="title"/>
          </p:nvPr>
        </p:nvSpPr>
        <p:spPr>
          <a:xfrm>
            <a:off x="323528" y="404664"/>
            <a:ext cx="7680960" cy="1371600"/>
          </a:xfrm>
        </p:spPr>
        <p:txBody>
          <a:bodyPr/>
          <a:p>
            <a:r>
              <a:rPr lang="zh-CN" altLang="en-US" dirty="0"/>
              <a:t>计算机编程的</a:t>
            </a:r>
            <a:r>
              <a:rPr lang="zh-CN" altLang="en-US" dirty="0" smtClean="0"/>
              <a:t>基本</a:t>
            </a:r>
            <a:r>
              <a:rPr lang="zh-CN" altLang="en-US" dirty="0"/>
              <a:t>方法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true"/>
          </p:cNvSpPr>
          <p:nvPr>
            <p:ph idx="1"/>
          </p:nvPr>
        </p:nvSpPr>
        <p:spPr>
          <a:xfrm>
            <a:off x="683568" y="1916832"/>
            <a:ext cx="7680960" cy="3931920"/>
          </a:xfrm>
        </p:spPr>
        <p:txBody>
          <a:bodyPr>
            <a:noAutofit/>
          </a:bodyPr>
          <a:p>
            <a:pPr>
              <a:lnSpc>
                <a:spcPct val="150000"/>
              </a:lnSpc>
            </a:pPr>
            <a:r>
              <a:rPr lang="zh-CN" altLang="en-US" sz="2400" dirty="0" smtClean="0"/>
              <a:t>输入</a:t>
            </a:r>
            <a:r>
              <a:rPr lang="zh-CN" altLang="en-US" sz="2400" dirty="0"/>
              <a:t>（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</a:rPr>
              <a:t>Input</a:t>
            </a:r>
            <a:r>
              <a:rPr lang="zh-CN" altLang="en-US" sz="2400" dirty="0"/>
              <a:t>）</a:t>
            </a:r>
            <a:endParaRPr lang="en-US" altLang="zh-CN" sz="2400" dirty="0" smtClean="0"/>
          </a:p>
          <a:p>
            <a:pPr marL="109855" indent="0">
              <a:lnSpc>
                <a:spcPct val="150000"/>
              </a:lnSpc>
              <a:buNone/>
            </a:pPr>
            <a:r>
              <a:rPr lang="zh-CN" altLang="en-US" sz="2400" dirty="0" smtClean="0"/>
              <a:t>文件，网络，交互，控制台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处理（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</a:rPr>
              <a:t>Processing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pPr marL="109855" indent="0">
              <a:lnSpc>
                <a:spcPct val="150000"/>
              </a:lnSpc>
              <a:buNone/>
            </a:pPr>
            <a:r>
              <a:rPr lang="zh-CN" altLang="en-US" sz="2400" dirty="0" smtClean="0"/>
              <a:t>将输入数据进行计算并产生输出结果的过程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输出（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</a:rPr>
              <a:t>Output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pPr marL="109855" indent="0">
              <a:lnSpc>
                <a:spcPct val="150000"/>
              </a:lnSpc>
              <a:buNone/>
            </a:pPr>
            <a:r>
              <a:rPr lang="zh-CN" altLang="en-US" sz="2400" dirty="0" smtClean="0"/>
              <a:t>控制台，图形，文件，网络，操作系统内部变量输出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true"/>
          </p:cNvSpPr>
          <p:nvPr>
            <p:ph type="title"/>
          </p:nvPr>
        </p:nvSpPr>
        <p:spPr>
          <a:xfrm>
            <a:off x="459740" y="424180"/>
            <a:ext cx="10241280" cy="910590"/>
          </a:xfrm>
        </p:spPr>
        <p:txBody>
          <a:bodyPr>
            <a:normAutofit/>
          </a:bodyPr>
          <a:p>
            <a:r>
              <a:rPr lang="en-US" altLang="zh-CN" dirty="0" smtClean="0"/>
              <a:t>IPO</a:t>
            </a:r>
            <a:r>
              <a:rPr lang="zh-CN" altLang="en-US" dirty="0" smtClean="0"/>
              <a:t>示例：</a:t>
            </a:r>
            <a:r>
              <a:rPr lang="zh-CN" altLang="en-US" sz="4400" dirty="0"/>
              <a:t>体质指数</a:t>
            </a:r>
            <a:endParaRPr lang="zh-CN" altLang="en-US" dirty="0"/>
          </a:p>
        </p:txBody>
      </p:sp>
      <p:sp>
        <p:nvSpPr>
          <p:cNvPr id="11" name="内容占位符 10"/>
          <p:cNvSpPr>
            <a:spLocks noGrp="true"/>
          </p:cNvSpPr>
          <p:nvPr>
            <p:ph idx="1"/>
          </p:nvPr>
        </p:nvSpPr>
        <p:spPr>
          <a:xfrm>
            <a:off x="457200" y="1481329"/>
            <a:ext cx="8229600" cy="1011567"/>
          </a:xfrm>
        </p:spPr>
        <p:txBody>
          <a:bodyPr>
            <a:normAutofit/>
          </a:bodyPr>
          <a:p>
            <a:pPr marL="109855" indent="0">
              <a:buNone/>
            </a:pPr>
            <a:endParaRPr lang="en-US" altLang="zh-CN" sz="2400" dirty="0" smtClean="0"/>
          </a:p>
          <a:p>
            <a:pPr marL="109855" indent="0">
              <a:buNone/>
            </a:pPr>
            <a:r>
              <a:rPr lang="zh-CN" altLang="en-US" sz="2400" dirty="0" smtClean="0"/>
              <a:t>体质指数</a:t>
            </a:r>
            <a:r>
              <a:rPr lang="en-US" altLang="zh-CN" sz="2400" dirty="0" smtClean="0"/>
              <a:t> = </a:t>
            </a:r>
            <a:r>
              <a:rPr lang="zh-CN" altLang="en-US" sz="2400" dirty="0"/>
              <a:t>体重（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kg</a:t>
            </a:r>
            <a:r>
              <a:rPr lang="zh-CN" altLang="en-US" sz="2400" dirty="0"/>
              <a:t>）</a:t>
            </a:r>
            <a:r>
              <a:rPr lang="en-US" altLang="zh-CN" sz="2400" dirty="0"/>
              <a:t>/</a:t>
            </a:r>
            <a:r>
              <a:rPr lang="zh-CN" altLang="en-US" sz="2400" dirty="0"/>
              <a:t>身高 （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400" dirty="0" smtClean="0"/>
              <a:t>）</a:t>
            </a:r>
            <a:r>
              <a:rPr lang="en-US" altLang="zh-CN" sz="2400" baseline="30000" dirty="0" smtClean="0"/>
              <a:t>2</a:t>
            </a:r>
            <a:endParaRPr lang="zh-CN" altLang="en-US" sz="2400" baseline="30000" dirty="0"/>
          </a:p>
        </p:txBody>
      </p:sp>
      <p:sp>
        <p:nvSpPr>
          <p:cNvPr id="12" name="文本框 11"/>
          <p:cNvSpPr txBox="true"/>
          <p:nvPr/>
        </p:nvSpPr>
        <p:spPr>
          <a:xfrm>
            <a:off x="683568" y="3291368"/>
            <a:ext cx="3672408" cy="257506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p>
            <a:pPr algn="ctr"/>
            <a:r>
              <a:rPr lang="zh-CN" altLang="en-US" sz="2000" dirty="0" smtClean="0">
                <a:latin typeface="+mn-ea"/>
                <a:ea typeface="+mn-ea"/>
              </a:rPr>
              <a:t>电脑</a:t>
            </a:r>
            <a:endParaRPr lang="en-US" altLang="zh-CN" sz="2000" dirty="0" smtClean="0">
              <a:latin typeface="+mn-ea"/>
              <a:ea typeface="+mn-ea"/>
            </a:endParaRP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r>
              <a:rPr lang="en-US" altLang="zh-CN" sz="2000" dirty="0" smtClean="0">
                <a:latin typeface="+mn-ea"/>
                <a:ea typeface="+mn-ea"/>
              </a:rPr>
              <a:t>1:</a:t>
            </a:r>
            <a:r>
              <a:rPr lang="zh-CN" altLang="en-US" sz="2000" dirty="0" smtClean="0">
                <a:latin typeface="+mn-ea"/>
                <a:ea typeface="+mn-ea"/>
              </a:rPr>
              <a:t>获取数据</a:t>
            </a:r>
            <a:r>
              <a:rPr lang="en-US" altLang="zh-CN" sz="2000" dirty="0" smtClean="0">
                <a:latin typeface="+mn-ea"/>
                <a:ea typeface="+mn-ea"/>
              </a:rPr>
              <a:t>:</a:t>
            </a:r>
            <a:r>
              <a:rPr lang="zh-CN" altLang="en-US" sz="2000" dirty="0" smtClean="0">
                <a:latin typeface="+mn-ea"/>
                <a:ea typeface="+mn-ea"/>
              </a:rPr>
              <a:t>身高，体重</a:t>
            </a:r>
            <a:endParaRPr lang="en-US" altLang="zh-CN" sz="2000" dirty="0" smtClean="0">
              <a:latin typeface="+mn-ea"/>
              <a:ea typeface="+mn-ea"/>
            </a:endParaRPr>
          </a:p>
          <a:p>
            <a:endParaRPr lang="en-US" altLang="zh-CN" sz="2000" dirty="0" smtClean="0">
              <a:latin typeface="+mn-ea"/>
              <a:ea typeface="+mn-ea"/>
            </a:endParaRPr>
          </a:p>
          <a:p>
            <a:r>
              <a:rPr lang="en-US" altLang="zh-CN" sz="2000" dirty="0" smtClean="0">
                <a:latin typeface="+mn-ea"/>
                <a:ea typeface="+mn-ea"/>
              </a:rPr>
              <a:t>2:</a:t>
            </a:r>
            <a:r>
              <a:rPr lang="zh-CN" altLang="en-US" sz="2000" dirty="0">
                <a:latin typeface="+mn-ea"/>
                <a:ea typeface="+mn-ea"/>
              </a:rPr>
              <a:t>计算</a:t>
            </a:r>
            <a:r>
              <a:rPr lang="zh-CN" altLang="en-US" sz="2000" dirty="0" smtClean="0">
                <a:latin typeface="+mn-ea"/>
                <a:ea typeface="+mn-ea"/>
              </a:rPr>
              <a:t>：体重</a:t>
            </a:r>
            <a:r>
              <a:rPr lang="en-US" altLang="zh-CN" sz="2000" dirty="0">
                <a:latin typeface="+mn-ea"/>
                <a:ea typeface="+mn-ea"/>
              </a:rPr>
              <a:t>(kg)/</a:t>
            </a:r>
            <a:r>
              <a:rPr lang="zh-CN" altLang="en-US" sz="2000" dirty="0">
                <a:latin typeface="+mn-ea"/>
                <a:ea typeface="+mn-ea"/>
              </a:rPr>
              <a:t>身高 </a:t>
            </a:r>
            <a:r>
              <a:rPr lang="en-US" altLang="zh-CN" sz="2000" dirty="0">
                <a:latin typeface="+mn-ea"/>
                <a:ea typeface="+mn-ea"/>
              </a:rPr>
              <a:t>(</a:t>
            </a:r>
            <a:r>
              <a:rPr lang="en-US" altLang="zh-CN" sz="2000" dirty="0" smtClean="0">
                <a:latin typeface="+mn-ea"/>
                <a:ea typeface="+mn-ea"/>
              </a:rPr>
              <a:t>m)</a:t>
            </a:r>
            <a:r>
              <a:rPr lang="en-US" altLang="zh-CN" sz="2000" baseline="30000" dirty="0" smtClean="0">
                <a:latin typeface="+mn-ea"/>
                <a:ea typeface="+mn-ea"/>
              </a:rPr>
              <a:t>2</a:t>
            </a:r>
            <a:endParaRPr lang="en-US" altLang="zh-CN" sz="2000" baseline="30000" dirty="0" smtClean="0">
              <a:latin typeface="+mn-ea"/>
              <a:ea typeface="+mn-ea"/>
            </a:endParaRPr>
          </a:p>
          <a:p>
            <a:endParaRPr lang="en-US" altLang="zh-CN" sz="2000" baseline="30000" dirty="0">
              <a:latin typeface="+mn-ea"/>
              <a:ea typeface="+mn-ea"/>
            </a:endParaRPr>
          </a:p>
          <a:p>
            <a:r>
              <a:rPr lang="en-US" altLang="zh-CN" sz="2000" dirty="0">
                <a:latin typeface="+mn-ea"/>
                <a:ea typeface="+mn-ea"/>
              </a:rPr>
              <a:t>3:</a:t>
            </a:r>
            <a:r>
              <a:rPr lang="zh-CN" altLang="en-US" sz="2000" dirty="0">
                <a:latin typeface="+mn-ea"/>
                <a:ea typeface="+mn-ea"/>
              </a:rPr>
              <a:t>输出：体质指数的值</a:t>
            </a:r>
            <a:endParaRPr lang="zh-CN" altLang="en-US" sz="2000" dirty="0">
              <a:latin typeface="+mn-ea"/>
              <a:ea typeface="+mn-ea"/>
            </a:endParaRPr>
          </a:p>
          <a:p>
            <a:endParaRPr lang="en-US" altLang="zh-CN" sz="2400" baseline="30000" dirty="0"/>
          </a:p>
          <a:p>
            <a:endParaRPr lang="en-US" altLang="zh-CN" baseline="30000" dirty="0"/>
          </a:p>
        </p:txBody>
      </p:sp>
      <p:sp>
        <p:nvSpPr>
          <p:cNvPr id="13" name="矩形 12"/>
          <p:cNvSpPr/>
          <p:nvPr/>
        </p:nvSpPr>
        <p:spPr>
          <a:xfrm>
            <a:off x="4726360" y="3412544"/>
            <a:ext cx="3518048" cy="1733808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/>
            <a:r>
              <a:rPr lang="zh-CN" altLang="en-US" sz="3200" baseline="30000" dirty="0" smtClean="0">
                <a:solidFill>
                  <a:prstClr val="black"/>
                </a:solidFill>
                <a:latin typeface="+mn-ea"/>
                <a:ea typeface="+mn-ea"/>
              </a:rPr>
              <a:t>用户</a:t>
            </a:r>
            <a:endParaRPr lang="en-US" altLang="zh-CN" sz="3200" baseline="30000" dirty="0" smtClean="0">
              <a:solidFill>
                <a:prstClr val="black"/>
              </a:solidFill>
              <a:latin typeface="+mn-ea"/>
              <a:ea typeface="+mn-ea"/>
            </a:endParaRPr>
          </a:p>
          <a:p>
            <a:pPr lvl="0" algn="ctr"/>
            <a:endParaRPr lang="en-US" altLang="zh-CN" sz="3200" baseline="30000" dirty="0">
              <a:solidFill>
                <a:prstClr val="black"/>
              </a:solidFill>
              <a:latin typeface="+mn-ea"/>
              <a:ea typeface="+mn-ea"/>
            </a:endParaRPr>
          </a:p>
          <a:p>
            <a:pPr lvl="0"/>
            <a:r>
              <a:rPr lang="en-US" altLang="zh-CN" sz="3200" baseline="30000" dirty="0" smtClean="0">
                <a:solidFill>
                  <a:prstClr val="black"/>
                </a:solidFill>
                <a:latin typeface="+mn-ea"/>
                <a:ea typeface="+mn-ea"/>
              </a:rPr>
              <a:t>1:</a:t>
            </a:r>
            <a:r>
              <a:rPr lang="zh-CN" altLang="en-US" sz="3200" baseline="30000" dirty="0" smtClean="0">
                <a:solidFill>
                  <a:prstClr val="black"/>
                </a:solidFill>
                <a:latin typeface="+mn-ea"/>
                <a:ea typeface="+mn-ea"/>
              </a:rPr>
              <a:t>输入</a:t>
            </a:r>
            <a:r>
              <a:rPr lang="zh-CN" altLang="en-US" sz="3200" baseline="30000" dirty="0">
                <a:solidFill>
                  <a:prstClr val="black"/>
                </a:solidFill>
                <a:latin typeface="+mn-ea"/>
                <a:ea typeface="+mn-ea"/>
              </a:rPr>
              <a:t>身高，</a:t>
            </a:r>
            <a:r>
              <a:rPr lang="zh-CN" altLang="en-US" sz="3200" baseline="30000" dirty="0" smtClean="0">
                <a:solidFill>
                  <a:prstClr val="black"/>
                </a:solidFill>
                <a:latin typeface="+mn-ea"/>
                <a:ea typeface="+mn-ea"/>
              </a:rPr>
              <a:t>体重</a:t>
            </a:r>
            <a:endParaRPr lang="en-US" altLang="zh-CN" sz="3200" baseline="30000" dirty="0" smtClean="0">
              <a:solidFill>
                <a:prstClr val="black"/>
              </a:solidFill>
              <a:latin typeface="+mn-ea"/>
              <a:ea typeface="+mn-ea"/>
            </a:endParaRPr>
          </a:p>
          <a:p>
            <a:pPr lvl="0"/>
            <a:endParaRPr lang="en-US" altLang="zh-CN" sz="3200" baseline="30000" dirty="0">
              <a:solidFill>
                <a:prstClr val="black"/>
              </a:solidFill>
              <a:latin typeface="+mn-ea"/>
              <a:ea typeface="+mn-ea"/>
            </a:endParaRPr>
          </a:p>
          <a:p>
            <a:pPr lvl="0"/>
            <a:r>
              <a:rPr lang="en-US" altLang="zh-CN" sz="3200" baseline="30000" dirty="0">
                <a:solidFill>
                  <a:prstClr val="black"/>
                </a:solidFill>
                <a:latin typeface="+mn-ea"/>
                <a:ea typeface="+mn-ea"/>
              </a:rPr>
              <a:t>2:</a:t>
            </a:r>
            <a:r>
              <a:rPr lang="zh-CN" altLang="en-US" sz="3200" baseline="30000" dirty="0">
                <a:solidFill>
                  <a:prstClr val="black"/>
                </a:solidFill>
                <a:latin typeface="+mn-ea"/>
                <a:ea typeface="+mn-ea"/>
              </a:rPr>
              <a:t>查看结果</a:t>
            </a:r>
            <a:endParaRPr lang="en-US" altLang="zh-CN" sz="3200" baseline="30000" dirty="0">
              <a:solidFill>
                <a:prstClr val="black"/>
              </a:solidFill>
              <a:latin typeface="+mn-ea"/>
              <a:ea typeface="+mn-ea"/>
            </a:endParaRPr>
          </a:p>
        </p:txBody>
      </p:sp>
      <p:pic>
        <p:nvPicPr>
          <p:cNvPr id="14" name="图片 1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331640" y="3050567"/>
            <a:ext cx="541784" cy="594457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3067808"/>
            <a:ext cx="576064" cy="577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 dirty="0" smtClean="0"/>
              <a:t>为什么选择</a:t>
            </a:r>
            <a:r>
              <a:rPr lang="en-US" altLang="zh-CN" dirty="0" smtClean="0"/>
              <a:t>Python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true"/>
          </p:cNvSpPr>
          <p:nvPr>
            <p:ph idx="1"/>
          </p:nvPr>
        </p:nvSpPr>
        <p:spPr>
          <a:xfrm>
            <a:off x="731520" y="1917065"/>
            <a:ext cx="9759315" cy="4072890"/>
          </a:xfrm>
        </p:spPr>
        <p:txBody>
          <a:bodyPr>
            <a:noAutofit/>
          </a:bodyPr>
          <a:p>
            <a:pPr>
              <a:lnSpc>
                <a:spcPts val="3500"/>
              </a:lnSpc>
            </a:pPr>
            <a:r>
              <a:rPr lang="zh-CN" altLang="en-US" sz="2800" dirty="0" smtClean="0"/>
              <a:t>可移植性强</a:t>
            </a:r>
            <a:endParaRPr lang="en-US" altLang="zh-CN" sz="2800" dirty="0" smtClean="0"/>
          </a:p>
          <a:p>
            <a:pPr lvl="1">
              <a:lnSpc>
                <a:spcPts val="3500"/>
              </a:lnSpc>
            </a:pPr>
            <a:r>
              <a:rPr lang="zh-CN" altLang="en-US" sz="2000" dirty="0"/>
              <a:t>开源本质，</a:t>
            </a:r>
            <a:r>
              <a:rPr lang="en-US" altLang="zh-CN" sz="2000" dirty="0"/>
              <a:t>Python</a:t>
            </a:r>
            <a:r>
              <a:rPr lang="zh-CN" altLang="en-US" sz="2000" dirty="0"/>
              <a:t>已经被移植在许多平台</a:t>
            </a:r>
            <a:endParaRPr lang="en-US" altLang="zh-CN" sz="2000" dirty="0" smtClean="0"/>
          </a:p>
          <a:p>
            <a:pPr>
              <a:lnSpc>
                <a:spcPts val="3500"/>
              </a:lnSpc>
            </a:pPr>
            <a:r>
              <a:rPr lang="zh-CN" altLang="en-US" sz="2800" dirty="0" smtClean="0"/>
              <a:t>庞大的标准库与丰富的第三方生态库（</a:t>
            </a:r>
            <a:r>
              <a:rPr lang="en-US" altLang="zh-CN" sz="2800" dirty="0" smtClean="0"/>
              <a:t>PyPI</a:t>
            </a:r>
            <a:r>
              <a:rPr lang="zh-CN" altLang="en-US" sz="2800" dirty="0" smtClean="0"/>
              <a:t>，</a:t>
            </a:r>
            <a:r>
              <a:rPr lang="en-US" altLang="zh-CN" sz="2800" dirty="0" smtClean="0"/>
              <a:t>Github</a:t>
            </a:r>
            <a:r>
              <a:rPr lang="zh-CN" altLang="en-US" sz="2800" dirty="0" smtClean="0"/>
              <a:t>）</a:t>
            </a:r>
            <a:endParaRPr lang="en-US" altLang="zh-CN" sz="2800" dirty="0"/>
          </a:p>
          <a:p>
            <a:pPr lvl="1">
              <a:lnSpc>
                <a:spcPts val="3500"/>
              </a:lnSpc>
            </a:pPr>
            <a:r>
              <a:rPr lang="zh-CN" altLang="en-US" sz="2000" dirty="0" smtClean="0"/>
              <a:t>编程语言</a:t>
            </a:r>
            <a:r>
              <a:rPr lang="zh-CN" altLang="en-US" sz="2000" dirty="0"/>
              <a:t>生态链的顶级</a:t>
            </a:r>
            <a:r>
              <a:rPr lang="zh-CN" altLang="en-US" sz="2000" dirty="0" smtClean="0"/>
              <a:t>位置</a:t>
            </a:r>
            <a:endParaRPr lang="en-US" altLang="zh-CN" sz="2000" dirty="0" smtClean="0"/>
          </a:p>
          <a:p>
            <a:pPr lvl="1">
              <a:lnSpc>
                <a:spcPts val="3500"/>
              </a:lnSpc>
            </a:pPr>
            <a:r>
              <a:rPr lang="zh-CN" altLang="en-US" sz="2000" dirty="0"/>
              <a:t>包含网站</a:t>
            </a:r>
            <a:r>
              <a:rPr lang="en-US" altLang="zh-CN" sz="2000" dirty="0"/>
              <a:t>Web</a:t>
            </a:r>
            <a:r>
              <a:rPr lang="zh-CN" altLang="en-US" sz="2000" dirty="0"/>
              <a:t>、搜索引擎、云计算、大数据、人工智能、科学计算</a:t>
            </a:r>
            <a:endParaRPr lang="en-US" altLang="zh-CN" sz="2000" dirty="0"/>
          </a:p>
          <a:p>
            <a:pPr>
              <a:lnSpc>
                <a:spcPts val="3500"/>
              </a:lnSpc>
            </a:pPr>
            <a:r>
              <a:rPr lang="zh-CN" altLang="en-US" sz="2800" dirty="0" smtClean="0"/>
              <a:t>简洁</a:t>
            </a:r>
            <a:r>
              <a:rPr lang="zh-CN" altLang="en-US" sz="2800" dirty="0"/>
              <a:t>高效</a:t>
            </a:r>
            <a:endParaRPr lang="en-US" altLang="zh-CN" sz="2800" dirty="0"/>
          </a:p>
          <a:p>
            <a:pPr lvl="1">
              <a:lnSpc>
                <a:spcPts val="3500"/>
              </a:lnSpc>
            </a:pPr>
            <a:r>
              <a:rPr lang="zh-CN" altLang="en-US" sz="2000" dirty="0"/>
              <a:t>代码量小，开发调试效率</a:t>
            </a:r>
            <a:r>
              <a:rPr lang="zh-CN" altLang="en-US" sz="2000" dirty="0" smtClean="0"/>
              <a:t>高</a:t>
            </a:r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true"/>
          </p:cNvSpPr>
          <p:nvPr>
            <p:ph type="title"/>
          </p:nvPr>
        </p:nvSpPr>
        <p:spPr>
          <a:xfrm>
            <a:off x="479425" y="424180"/>
            <a:ext cx="10241280" cy="1027430"/>
          </a:xfrm>
        </p:spPr>
        <p:txBody>
          <a:bodyPr/>
          <a:p>
            <a:r>
              <a:rPr altLang="zh-CN" dirty="0" smtClean="0"/>
              <a:t>Python</a:t>
            </a:r>
            <a:r>
              <a:rPr lang="zh-CN" altLang="en-US" dirty="0" smtClean="0"/>
              <a:t>语言受欢迎程度高</a:t>
            </a:r>
            <a:endParaRPr lang="zh-CN" altLang="en-US" dirty="0" smtClean="0"/>
          </a:p>
        </p:txBody>
      </p:sp>
      <p:pic>
        <p:nvPicPr>
          <p:cNvPr id="3" name="图片 2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479425" y="1988820"/>
            <a:ext cx="5210175" cy="3743960"/>
          </a:xfrm>
          <a:prstGeom prst="rect">
            <a:avLst/>
          </a:prstGeom>
        </p:spPr>
      </p:pic>
      <p:sp>
        <p:nvSpPr>
          <p:cNvPr id="4" name="文本框 3"/>
          <p:cNvSpPr txBox="true"/>
          <p:nvPr/>
        </p:nvSpPr>
        <p:spPr>
          <a:xfrm>
            <a:off x="845820" y="5989955"/>
            <a:ext cx="4477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2021 年度 IEEE Spectrum编程语言排行榜 </a:t>
            </a:r>
            <a:endParaRPr lang="zh-CN" altLang="en-US"/>
          </a:p>
        </p:txBody>
      </p:sp>
      <p:pic>
        <p:nvPicPr>
          <p:cNvPr id="5" name="图片 4"/>
          <p:cNvPicPr>
            <a:picLocks noChangeAspect="true"/>
          </p:cNvPicPr>
          <p:nvPr/>
        </p:nvPicPr>
        <p:blipFill>
          <a:blip r:embed="rId2"/>
          <a:srcRect t="7677"/>
          <a:stretch>
            <a:fillRect/>
          </a:stretch>
        </p:blipFill>
        <p:spPr>
          <a:xfrm>
            <a:off x="5880735" y="2548255"/>
            <a:ext cx="5859145" cy="2634615"/>
          </a:xfrm>
          <a:prstGeom prst="rect">
            <a:avLst/>
          </a:prstGeom>
        </p:spPr>
      </p:pic>
      <p:sp>
        <p:nvSpPr>
          <p:cNvPr id="8" name="文本框 7"/>
          <p:cNvSpPr txBox="true"/>
          <p:nvPr/>
        </p:nvSpPr>
        <p:spPr>
          <a:xfrm>
            <a:off x="7060565" y="5989955"/>
            <a:ext cx="4477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Top 10</a:t>
            </a:r>
            <a:r>
              <a:rPr lang="zh-CN" altLang="en-US"/>
              <a:t>编程语言走势图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true"/>
          </p:cNvSpPr>
          <p:nvPr>
            <p:ph type="title"/>
          </p:nvPr>
        </p:nvSpPr>
        <p:spPr>
          <a:xfrm>
            <a:off x="975360" y="516255"/>
            <a:ext cx="10241280" cy="1052830"/>
          </a:xfrm>
        </p:spPr>
        <p:txBody>
          <a:bodyPr/>
          <a:p>
            <a:r>
              <a:rPr lang="zh-CN" altLang="en-US" dirty="0" smtClean="0"/>
              <a:t>让</a:t>
            </a:r>
            <a:r>
              <a:rPr altLang="zh-CN" dirty="0" smtClean="0"/>
              <a:t>Python</a:t>
            </a:r>
            <a:r>
              <a:rPr lang="zh-CN" altLang="en-US" dirty="0" smtClean="0"/>
              <a:t>编程更高效的工具</a:t>
            </a:r>
            <a:endParaRPr lang="zh-CN" altLang="en-US" dirty="0" smtClean="0"/>
          </a:p>
        </p:txBody>
      </p:sp>
      <p:pic>
        <p:nvPicPr>
          <p:cNvPr id="3" name="图片 2"/>
          <p:cNvPicPr>
            <a:picLocks noChangeAspect="true"/>
          </p:cNvPicPr>
          <p:nvPr/>
        </p:nvPicPr>
        <p:blipFill>
          <a:blip r:embed="rId1"/>
          <a:srcRect l="2229" t="35150" r="5457" b="8999"/>
          <a:stretch>
            <a:fillRect/>
          </a:stretch>
        </p:blipFill>
        <p:spPr>
          <a:xfrm>
            <a:off x="7067550" y="1964055"/>
            <a:ext cx="3880485" cy="15627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550" y="4267200"/>
            <a:ext cx="3881120" cy="2181225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230630" y="1760220"/>
            <a:ext cx="3864610" cy="2134870"/>
            <a:chOff x="1978" y="3075"/>
            <a:chExt cx="6086" cy="3362"/>
          </a:xfrm>
        </p:grpSpPr>
        <p:pic>
          <p:nvPicPr>
            <p:cNvPr id="5" name="图片 4"/>
            <p:cNvPicPr>
              <a:picLocks noChangeAspect="true"/>
            </p:cNvPicPr>
            <p:nvPr/>
          </p:nvPicPr>
          <p:blipFill>
            <a:blip r:embed="rId3"/>
            <a:srcRect l="11241" t="31802" r="15118" b="35212"/>
            <a:stretch>
              <a:fillRect/>
            </a:stretch>
          </p:blipFill>
          <p:spPr>
            <a:xfrm>
              <a:off x="2031" y="3075"/>
              <a:ext cx="5982" cy="1508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true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8" y="4721"/>
              <a:ext cx="6087" cy="1717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988695" y="4606925"/>
            <a:ext cx="4767580" cy="1861185"/>
            <a:chOff x="2166" y="7349"/>
            <a:chExt cx="7508" cy="2931"/>
          </a:xfrm>
        </p:grpSpPr>
        <p:pic>
          <p:nvPicPr>
            <p:cNvPr id="10" name="图片 9"/>
            <p:cNvPicPr>
              <a:picLocks noChangeAspect="true"/>
            </p:cNvPicPr>
            <p:nvPr/>
          </p:nvPicPr>
          <p:blipFill>
            <a:blip r:embed="rId5"/>
            <a:srcRect l="10723" t="34583" r="12644" b="37223"/>
            <a:stretch>
              <a:fillRect/>
            </a:stretch>
          </p:blipFill>
          <p:spPr>
            <a:xfrm>
              <a:off x="2166" y="7349"/>
              <a:ext cx="4867" cy="940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true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66" y="8454"/>
              <a:ext cx="4929" cy="1826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true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174" y="7349"/>
              <a:ext cx="2501" cy="29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true"/>
          </p:cNvSpPr>
          <p:nvPr>
            <p:ph type="title"/>
          </p:nvPr>
        </p:nvSpPr>
        <p:spPr>
          <a:xfrm>
            <a:off x="975360" y="516255"/>
            <a:ext cx="10241280" cy="1052830"/>
          </a:xfrm>
        </p:spPr>
        <p:txBody>
          <a:bodyPr/>
          <a:p>
            <a:r>
              <a:rPr lang="zh-CN" altLang="en-US" dirty="0" smtClean="0"/>
              <a:t>为了学</a:t>
            </a:r>
            <a:r>
              <a:rPr altLang="zh-CN" dirty="0" smtClean="0"/>
              <a:t>Python</a:t>
            </a:r>
            <a:r>
              <a:rPr lang="zh-CN" altLang="en-US" dirty="0" smtClean="0"/>
              <a:t>我需要什么样的电脑</a:t>
            </a:r>
            <a:endParaRPr lang="zh-CN" altLang="en-US" dirty="0" smtClean="0"/>
          </a:p>
        </p:txBody>
      </p:sp>
      <p:pic>
        <p:nvPicPr>
          <p:cNvPr id="2" name="图片 1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975360" y="2122170"/>
            <a:ext cx="4338955" cy="322516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true"/>
          </p:cNvPicPr>
          <p:nvPr/>
        </p:nvPicPr>
        <p:blipFill>
          <a:blip r:embed="rId2"/>
          <a:srcRect t="10648" r="359" b="11041"/>
          <a:stretch>
            <a:fillRect/>
          </a:stretch>
        </p:blipFill>
        <p:spPr>
          <a:xfrm>
            <a:off x="7197725" y="2222500"/>
            <a:ext cx="3702050" cy="2909570"/>
          </a:xfrm>
          <a:prstGeom prst="rect">
            <a:avLst/>
          </a:prstGeom>
        </p:spPr>
      </p:pic>
      <p:sp>
        <p:nvSpPr>
          <p:cNvPr id="15" name="文本框 14"/>
          <p:cNvSpPr txBox="true"/>
          <p:nvPr/>
        </p:nvSpPr>
        <p:spPr>
          <a:xfrm>
            <a:off x="1304925" y="5754370"/>
            <a:ext cx="3680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没有必要购买高端电脑，如外星人</a:t>
            </a:r>
            <a:endParaRPr lang="zh-CN" altLang="en-US"/>
          </a:p>
        </p:txBody>
      </p:sp>
      <p:sp>
        <p:nvSpPr>
          <p:cNvPr id="16" name="文本框 15"/>
          <p:cNvSpPr txBox="true"/>
          <p:nvPr/>
        </p:nvSpPr>
        <p:spPr>
          <a:xfrm>
            <a:off x="7009765" y="5754370"/>
            <a:ext cx="4284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市面上普通的电脑即可用于本课程学习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true"/>
          </p:cNvSpPr>
          <p:nvPr>
            <p:ph type="title"/>
          </p:nvPr>
        </p:nvSpPr>
        <p:spPr>
          <a:xfrm>
            <a:off x="975360" y="516255"/>
            <a:ext cx="10241280" cy="1052830"/>
          </a:xfrm>
        </p:spPr>
        <p:txBody>
          <a:bodyPr/>
          <a:p>
            <a:r>
              <a:rPr lang="zh-CN" altLang="en-US" dirty="0" smtClean="0"/>
              <a:t>应该如何更好地学习这门课</a:t>
            </a:r>
            <a:endParaRPr altLang="zh-CN" dirty="0" smtClean="0"/>
          </a:p>
        </p:txBody>
      </p:sp>
      <p:pic>
        <p:nvPicPr>
          <p:cNvPr id="3" name="图片 2"/>
          <p:cNvPicPr>
            <a:picLocks noChangeAspect="true"/>
          </p:cNvPicPr>
          <p:nvPr/>
        </p:nvPicPr>
        <p:blipFill>
          <a:blip r:embed="rId1"/>
          <a:srcRect l="8582" t="24740" r="9340" b="26112"/>
          <a:stretch>
            <a:fillRect/>
          </a:stretch>
        </p:blipFill>
        <p:spPr>
          <a:xfrm>
            <a:off x="8591550" y="2716530"/>
            <a:ext cx="2855595" cy="9620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true"/>
          </p:cNvPicPr>
          <p:nvPr/>
        </p:nvPicPr>
        <p:blipFill>
          <a:blip r:embed="rId2"/>
          <a:srcRect l="3411" t="23787" r="4283" b="28780"/>
          <a:stretch>
            <a:fillRect/>
          </a:stretch>
        </p:blipFill>
        <p:spPr>
          <a:xfrm>
            <a:off x="8591550" y="5551170"/>
            <a:ext cx="2854960" cy="5746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3766820"/>
            <a:ext cx="2972435" cy="6877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>
            <a:off x="8591550" y="4481195"/>
            <a:ext cx="2856230" cy="10369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>
            <a:off x="8591550" y="6174740"/>
            <a:ext cx="2915285" cy="4495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>
            <a:off x="5024755" y="2716530"/>
            <a:ext cx="2901315" cy="3869055"/>
          </a:xfrm>
          <a:prstGeom prst="rect">
            <a:avLst/>
          </a:prstGeom>
        </p:spPr>
      </p:pic>
      <p:sp>
        <p:nvSpPr>
          <p:cNvPr id="11" name="文本框 10"/>
          <p:cNvSpPr txBox="true"/>
          <p:nvPr/>
        </p:nvSpPr>
        <p:spPr>
          <a:xfrm>
            <a:off x="8993505" y="2077085"/>
            <a:ext cx="2111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善于搜索互联网</a:t>
            </a:r>
            <a:endParaRPr lang="zh-CN" altLang="en-US" sz="2000" b="1"/>
          </a:p>
        </p:txBody>
      </p:sp>
      <p:sp>
        <p:nvSpPr>
          <p:cNvPr id="12" name="文本框 11"/>
          <p:cNvSpPr txBox="true"/>
          <p:nvPr/>
        </p:nvSpPr>
        <p:spPr>
          <a:xfrm>
            <a:off x="5311140" y="2077085"/>
            <a:ext cx="23291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参照课本勤奋练习</a:t>
            </a:r>
            <a:endParaRPr lang="zh-CN" altLang="en-US" sz="2000" b="1"/>
          </a:p>
        </p:txBody>
      </p:sp>
      <p:pic>
        <p:nvPicPr>
          <p:cNvPr id="13" name="图片 12"/>
          <p:cNvPicPr>
            <a:picLocks noChangeAspect="true"/>
          </p:cNvPicPr>
          <p:nvPr/>
        </p:nvPicPr>
        <p:blipFill>
          <a:blip r:embed="rId7"/>
          <a:srcRect b="9615"/>
          <a:stretch>
            <a:fillRect/>
          </a:stretch>
        </p:blipFill>
        <p:spPr>
          <a:xfrm>
            <a:off x="808355" y="2716530"/>
            <a:ext cx="3343275" cy="22225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>
            <a:off x="808355" y="5175885"/>
            <a:ext cx="3343275" cy="37528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>
            <a:off x="808355" y="5736590"/>
            <a:ext cx="3314700" cy="714375"/>
          </a:xfrm>
          <a:prstGeom prst="rect">
            <a:avLst/>
          </a:prstGeom>
        </p:spPr>
      </p:pic>
      <p:sp>
        <p:nvSpPr>
          <p:cNvPr id="19" name="文本框 18"/>
          <p:cNvSpPr txBox="true"/>
          <p:nvPr/>
        </p:nvSpPr>
        <p:spPr>
          <a:xfrm>
            <a:off x="1315720" y="2077085"/>
            <a:ext cx="23291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/>
              <a:t>课堂和课后互动</a:t>
            </a:r>
            <a:endParaRPr lang="zh-CN" altLang="en-US" sz="20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true">
            <a:spLocks noGrp="true" noChangeArrowheads="true"/>
          </p:cNvSpPr>
          <p:nvPr/>
        </p:nvSpPr>
        <p:spPr bwMode="auto">
          <a:xfrm>
            <a:off x="8077200" y="6400800"/>
            <a:ext cx="1905000" cy="304800"/>
          </a:xfrm>
          <a:prstGeom prst="rect">
            <a:avLst/>
          </a:prstGeom>
          <a:noFill/>
          <a:ln>
            <a:miter lim="800000"/>
          </a:ln>
        </p:spPr>
        <p:txBody>
          <a:bodyPr/>
          <a:lstStyle/>
          <a:p>
            <a:pPr algn="r">
              <a:defRPr/>
            </a:pPr>
            <a:fld id="{10948745-0FAD-4C03-93BF-49602380AE3D}" type="slidenum">
              <a:rPr kumimoji="1" lang="en-US" altLang="zh-CN" sz="1400">
                <a:latin typeface="Times New Roman" panose="02020603050405020304" pitchFamily="18" charset="0"/>
                <a:ea typeface="+mn-ea"/>
              </a:rPr>
            </a:fld>
            <a:endParaRPr kumimoji="1" lang="en-US" altLang="zh-CN" sz="1400"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6" name="Rectangle 6"/>
          <p:cNvSpPr txBox="true">
            <a:spLocks noGrp="true" noChangeArrowheads="true"/>
          </p:cNvSpPr>
          <p:nvPr/>
        </p:nvSpPr>
        <p:spPr bwMode="auto">
          <a:xfrm>
            <a:off x="8077200" y="6400800"/>
            <a:ext cx="1905000" cy="304800"/>
          </a:xfrm>
          <a:prstGeom prst="rect">
            <a:avLst/>
          </a:prstGeom>
          <a:noFill/>
          <a:ln>
            <a:miter lim="800000"/>
          </a:ln>
        </p:spPr>
        <p:txBody>
          <a:bodyPr/>
          <a:lstStyle/>
          <a:p>
            <a:pPr algn="r">
              <a:defRPr/>
            </a:pPr>
            <a:fld id="{9A2ABAD0-C6E5-4519-A1C8-73500FD0ACB8}" type="slidenum">
              <a:rPr kumimoji="1" lang="en-US" altLang="zh-CN" sz="1400">
                <a:latin typeface="Times New Roman" panose="02020603050405020304" pitchFamily="18" charset="0"/>
                <a:ea typeface="+mn-ea"/>
              </a:rPr>
            </a:fld>
            <a:endParaRPr kumimoji="1" lang="en-US" altLang="zh-CN" sz="1400"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4" name="灯片编号占位符 4"/>
          <p:cNvSpPr txBox="true">
            <a:spLocks noGrp="true"/>
          </p:cNvSpPr>
          <p:nvPr/>
        </p:nvSpPr>
        <p:spPr bwMode="auto">
          <a:xfrm>
            <a:off x="8077200" y="6400800"/>
            <a:ext cx="1905000" cy="304800"/>
          </a:xfrm>
          <a:prstGeom prst="rect">
            <a:avLst/>
          </a:prstGeom>
          <a:noFill/>
          <a:ln>
            <a:miter lim="800000"/>
          </a:ln>
        </p:spPr>
        <p:txBody>
          <a:bodyPr/>
          <a:lstStyle/>
          <a:p>
            <a:pPr algn="r">
              <a:defRPr/>
            </a:pPr>
            <a:fld id="{EC3BE228-A9E1-43BC-AEE4-09140CB7FA32}" type="slidenum">
              <a:rPr kumimoji="1" lang="en-US" altLang="zh-CN" sz="1400">
                <a:latin typeface="Times New Roman" panose="02020603050405020304" pitchFamily="18" charset="0"/>
                <a:ea typeface="+mn-ea"/>
              </a:rPr>
            </a:fld>
            <a:endParaRPr kumimoji="1" lang="en-US" altLang="zh-CN" sz="1400"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13317" name="Rectangle 2"/>
          <p:cNvSpPr>
            <a:spLocks noGrp="true" noChangeArrowheads="true"/>
          </p:cNvSpPr>
          <p:nvPr>
            <p:ph type="title" idx="4294967295"/>
          </p:nvPr>
        </p:nvSpPr>
        <p:spPr>
          <a:xfrm>
            <a:off x="1037707" y="238220"/>
            <a:ext cx="7543800" cy="1431925"/>
          </a:xfrm>
        </p:spPr>
        <p:txBody>
          <a:bodyPr/>
          <a:lstStyle/>
          <a:p>
            <a:pPr eaLnBrk="1" hangingPunct="1"/>
            <a:r>
              <a:rPr lang="zh-CN" altLang="en-US" dirty="0" smtClean="0">
                <a:solidFill>
                  <a:schemeClr val="tx1"/>
                </a:solidFill>
              </a:rPr>
              <a:t>关于课程</a:t>
            </a:r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2" name="Rectangle 3"/>
          <p:cNvSpPr>
            <a:spLocks noGrp="true" noChangeArrowheads="true"/>
          </p:cNvSpPr>
          <p:nvPr/>
        </p:nvSpPr>
        <p:spPr>
          <a:xfrm>
            <a:off x="755576" y="1670144"/>
            <a:ext cx="7993062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992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275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99995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00000"/>
              </a:lnSpc>
            </a:pPr>
            <a:r>
              <a:rPr lang="zh-CN" altLang="en-US" sz="2400" dirty="0" smtClean="0">
                <a:latin typeface="宋体" panose="02010600030101010101" pitchFamily="2" charset="-122"/>
              </a:rPr>
              <a:t>课程名称：</a:t>
            </a:r>
            <a:r>
              <a:rPr lang="en-US" altLang="zh-CN" sz="2400" dirty="0" smtClean="0">
                <a:latin typeface="宋体" panose="02010600030101010101" pitchFamily="2" charset="-122"/>
              </a:rPr>
              <a:t>《</a:t>
            </a:r>
            <a:r>
              <a:rPr lang="zh-CN" altLang="en-US" sz="2400" dirty="0">
                <a:latin typeface="宋体" panose="02010600030101010101" pitchFamily="2" charset="-122"/>
              </a:rPr>
              <a:t>程序设计</a:t>
            </a:r>
            <a:r>
              <a:rPr lang="zh-CN" altLang="en-US" sz="2400" dirty="0" smtClean="0">
                <a:latin typeface="宋体" panose="02010600030101010101" pitchFamily="2" charset="-122"/>
              </a:rPr>
              <a:t>基础</a:t>
            </a:r>
            <a:r>
              <a:rPr lang="en-US" altLang="zh-CN" sz="2400" dirty="0" smtClean="0">
                <a:latin typeface="宋体" panose="02010600030101010101" pitchFamily="2" charset="-122"/>
              </a:rPr>
              <a:t>》</a:t>
            </a:r>
            <a:endParaRPr lang="en-US" altLang="zh-CN" sz="2400" dirty="0" smtClean="0">
              <a:latin typeface="宋体" panose="02010600030101010101" pitchFamily="2" charset="-122"/>
            </a:endParaRPr>
          </a:p>
          <a:p>
            <a:pPr algn="just">
              <a:lnSpc>
                <a:spcPct val="200000"/>
              </a:lnSpc>
            </a:pPr>
            <a:r>
              <a:rPr lang="zh-CN" altLang="en-US" sz="2400" dirty="0" smtClean="0"/>
              <a:t>需要学习掌握一门计算机编程语言</a:t>
            </a:r>
            <a:endParaRPr lang="en-US" altLang="zh-CN" sz="2400" dirty="0" smtClean="0"/>
          </a:p>
          <a:p>
            <a:pPr algn="just" eaLnBrk="1" hangingPunct="1">
              <a:lnSpc>
                <a:spcPct val="200000"/>
              </a:lnSpc>
            </a:pPr>
            <a:r>
              <a:rPr lang="zh-CN" altLang="en-US" sz="2400" dirty="0" smtClean="0"/>
              <a:t>借助于计算机来</a:t>
            </a:r>
            <a:r>
              <a:rPr lang="zh-CN" altLang="en-US" sz="2400" b="1" dirty="0" smtClean="0"/>
              <a:t>高效</a:t>
            </a:r>
            <a:r>
              <a:rPr lang="zh-CN" altLang="en-US" sz="2400" b="1" dirty="0" smtClean="0">
                <a:latin typeface="宋体" panose="02010600030101010101" pitchFamily="2" charset="-122"/>
              </a:rPr>
              <a:t>解决</a:t>
            </a:r>
            <a:r>
              <a:rPr lang="zh-CN" altLang="en-US" sz="2400" dirty="0" smtClean="0">
                <a:latin typeface="宋体" panose="02010600030101010101" pitchFamily="2" charset="-122"/>
              </a:rPr>
              <a:t>学习、生活或工作中的问题</a:t>
            </a:r>
            <a:endParaRPr lang="en-US" altLang="zh-CN" sz="2400" dirty="0" smtClean="0">
              <a:latin typeface="宋体" panose="02010600030101010101" pitchFamily="2" charset="-122"/>
            </a:endParaRPr>
          </a:p>
          <a:p>
            <a:pPr algn="just" eaLnBrk="1" hangingPunct="1">
              <a:lnSpc>
                <a:spcPct val="200000"/>
              </a:lnSpc>
            </a:pPr>
            <a:r>
              <a:rPr lang="zh-CN" altLang="en-US" sz="2400" dirty="0" smtClean="0">
                <a:latin typeface="宋体" panose="02010600030101010101" pitchFamily="2" charset="-122"/>
              </a:rPr>
              <a:t>逐步培养</a:t>
            </a:r>
            <a:r>
              <a:rPr lang="zh-CN" altLang="en-US" sz="2400" dirty="0" smtClean="0"/>
              <a:t>“</a:t>
            </a:r>
            <a:r>
              <a:rPr lang="zh-CN" altLang="en-US" sz="2400" b="1" dirty="0" smtClean="0"/>
              <a:t>计算思维</a:t>
            </a:r>
            <a:r>
              <a:rPr lang="zh-CN" altLang="en-US" sz="2400" dirty="0" smtClean="0"/>
              <a:t>”</a:t>
            </a:r>
            <a:endParaRPr lang="en-US" altLang="zh-CN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347345" y="1259205"/>
            <a:ext cx="11475720" cy="4680585"/>
          </a:xfrm>
          <a:prstGeom prst="rect">
            <a:avLst/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1955165" y="1585595"/>
            <a:ext cx="8616950" cy="3578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8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根据教学大纲要求，本课程的考核办法为：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algn="ctr" fontAlgn="auto">
              <a:lnSpc>
                <a:spcPct val="18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总评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= 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期末成绩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×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b="1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50    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% + 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平时成绩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×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en-US" altLang="zh-CN" b="1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50   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%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8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1.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期末考核方法：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闭卷考试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8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2.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平时成绩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由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en-US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项构成，具体如下：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8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日常作业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，占比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30  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%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ct val="18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）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</a:t>
            </a:r>
            <a:r>
              <a:rPr lang="zh-CN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考勤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，占比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1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</a:t>
            </a:r>
            <a:r>
              <a:rPr lang="en-US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%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fontAlgn="auto">
              <a:lnSpc>
                <a:spcPct val="18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）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</a:t>
            </a:r>
            <a:r>
              <a:rPr lang="zh-CN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课堂表现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，占比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lang="en-US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1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</a:t>
            </a:r>
            <a:r>
              <a:rPr lang="en-US" altLang="en-US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%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流程图: 手动输入 3"/>
          <p:cNvSpPr/>
          <p:nvPr/>
        </p:nvSpPr>
        <p:spPr>
          <a:xfrm rot="5400000">
            <a:off x="1247775" y="-941070"/>
            <a:ext cx="822960" cy="3316605"/>
          </a:xfrm>
          <a:prstGeom prst="flowChartManualInpu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true"/>
          <p:nvPr/>
        </p:nvSpPr>
        <p:spPr>
          <a:xfrm>
            <a:off x="347980" y="492760"/>
            <a:ext cx="2520950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00" b="1" spc="3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课程考核说明</a:t>
            </a:r>
            <a:endParaRPr lang="zh-CN" altLang="en-US" sz="2500" b="1" spc="30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cut/>
      </p:transition>
    </mc:Choice>
    <mc:Fallback>
      <p:transition spd="med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Rectangle 2"/>
          <p:cNvSpPr>
            <a:spLocks noGrp="true" noChangeArrowheads="true"/>
          </p:cNvSpPr>
          <p:nvPr>
            <p:ph type="title" idx="4294967295"/>
          </p:nvPr>
        </p:nvSpPr>
        <p:spPr>
          <a:xfrm>
            <a:off x="988060" y="296545"/>
            <a:ext cx="8206740" cy="97917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zh-CN" altLang="en-US" dirty="0" smtClean="0">
                <a:solidFill>
                  <a:schemeClr val="tx1"/>
                </a:solidFill>
              </a:rPr>
              <a:t>经管专业为什么要学</a:t>
            </a:r>
            <a:r>
              <a:rPr altLang="zh-CN" dirty="0" smtClean="0">
                <a:solidFill>
                  <a:schemeClr val="tx1"/>
                </a:solidFill>
              </a:rPr>
              <a:t>Python——</a:t>
            </a:r>
            <a:r>
              <a:rPr lang="zh-CN" altLang="en-US" dirty="0" smtClean="0">
                <a:solidFill>
                  <a:schemeClr val="tx1"/>
                </a:solidFill>
              </a:rPr>
              <a:t>赋能</a:t>
            </a:r>
            <a:endParaRPr lang="zh-CN" altLang="en-US" dirty="0" smtClean="0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096010" y="1356995"/>
            <a:ext cx="3448685" cy="2298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980" y="1275715"/>
            <a:ext cx="4439285" cy="22345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true"/>
          </p:cNvPicPr>
          <p:nvPr/>
        </p:nvPicPr>
        <p:blipFill>
          <a:blip r:embed="rId3"/>
          <a:srcRect l="3653" t="6129" r="3605" b="5313"/>
          <a:stretch>
            <a:fillRect/>
          </a:stretch>
        </p:blipFill>
        <p:spPr>
          <a:xfrm>
            <a:off x="1096010" y="4415790"/>
            <a:ext cx="4001135" cy="1860550"/>
          </a:xfrm>
          <a:prstGeom prst="rect">
            <a:avLst/>
          </a:prstGeom>
        </p:spPr>
      </p:pic>
      <p:sp>
        <p:nvSpPr>
          <p:cNvPr id="15" name="文本框 14"/>
          <p:cNvSpPr txBox="true"/>
          <p:nvPr/>
        </p:nvSpPr>
        <p:spPr>
          <a:xfrm>
            <a:off x="988060" y="3781425"/>
            <a:ext cx="36804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/>
              <a:t>商业数据分析报告</a:t>
            </a:r>
            <a:endParaRPr lang="zh-CN" altLang="en-US" sz="1600"/>
          </a:p>
        </p:txBody>
      </p:sp>
      <p:sp>
        <p:nvSpPr>
          <p:cNvPr id="9" name="文本框 8"/>
          <p:cNvSpPr txBox="true"/>
          <p:nvPr/>
        </p:nvSpPr>
        <p:spPr>
          <a:xfrm>
            <a:off x="7189470" y="3781425"/>
            <a:ext cx="36804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/>
              <a:t>可视化</a:t>
            </a:r>
            <a:endParaRPr lang="zh-CN" altLang="en-US" sz="1600"/>
          </a:p>
        </p:txBody>
      </p:sp>
      <p:sp>
        <p:nvSpPr>
          <p:cNvPr id="10" name="文本框 9"/>
          <p:cNvSpPr txBox="true"/>
          <p:nvPr/>
        </p:nvSpPr>
        <p:spPr>
          <a:xfrm>
            <a:off x="1256030" y="6348095"/>
            <a:ext cx="36804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/>
              <a:t>舆情分析</a:t>
            </a:r>
            <a:endParaRPr lang="zh-CN" altLang="en-US" sz="1600"/>
          </a:p>
        </p:txBody>
      </p:sp>
      <p:pic>
        <p:nvPicPr>
          <p:cNvPr id="11" name="图片 1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>
            <a:off x="7435215" y="4321810"/>
            <a:ext cx="3473450" cy="1954530"/>
          </a:xfrm>
          <a:prstGeom prst="rect">
            <a:avLst/>
          </a:prstGeom>
        </p:spPr>
      </p:pic>
      <p:sp>
        <p:nvSpPr>
          <p:cNvPr id="12" name="文本框 11"/>
          <p:cNvSpPr txBox="true"/>
          <p:nvPr/>
        </p:nvSpPr>
        <p:spPr>
          <a:xfrm>
            <a:off x="7331710" y="6348095"/>
            <a:ext cx="36804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/>
              <a:t>量化投资交易</a:t>
            </a:r>
            <a:endParaRPr lang="zh-CN" altLang="en-US" sz="1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true">
            <a:spLocks noGrp="true" noChangeArrowheads="true"/>
          </p:cNvSpPr>
          <p:nvPr/>
        </p:nvSpPr>
        <p:spPr bwMode="auto">
          <a:xfrm>
            <a:off x="8077200" y="6400800"/>
            <a:ext cx="1905000" cy="304800"/>
          </a:xfrm>
          <a:prstGeom prst="rect">
            <a:avLst/>
          </a:prstGeom>
          <a:noFill/>
          <a:ln>
            <a:miter lim="800000"/>
          </a:ln>
        </p:spPr>
        <p:txBody>
          <a:bodyPr/>
          <a:lstStyle/>
          <a:p>
            <a:pPr algn="r">
              <a:defRPr/>
            </a:pPr>
            <a:fld id="{10948745-0FAD-4C03-93BF-49602380AE3D}" type="slidenum">
              <a:rPr kumimoji="1" lang="en-US" altLang="zh-CN" sz="1400">
                <a:latin typeface="Times New Roman" panose="02020603050405020304" pitchFamily="18" charset="0"/>
                <a:ea typeface="+mn-ea"/>
              </a:rPr>
            </a:fld>
            <a:endParaRPr kumimoji="1" lang="en-US" altLang="zh-CN" sz="1400"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6" name="Rectangle 6"/>
          <p:cNvSpPr txBox="true">
            <a:spLocks noGrp="true" noChangeArrowheads="true"/>
          </p:cNvSpPr>
          <p:nvPr/>
        </p:nvSpPr>
        <p:spPr bwMode="auto">
          <a:xfrm>
            <a:off x="8077200" y="6400800"/>
            <a:ext cx="1905000" cy="304800"/>
          </a:xfrm>
          <a:prstGeom prst="rect">
            <a:avLst/>
          </a:prstGeom>
          <a:noFill/>
          <a:ln>
            <a:miter lim="800000"/>
          </a:ln>
        </p:spPr>
        <p:txBody>
          <a:bodyPr/>
          <a:lstStyle/>
          <a:p>
            <a:pPr algn="r">
              <a:defRPr/>
            </a:pPr>
            <a:fld id="{9A2ABAD0-C6E5-4519-A1C8-73500FD0ACB8}" type="slidenum">
              <a:rPr kumimoji="1" lang="en-US" altLang="zh-CN" sz="1400">
                <a:latin typeface="Times New Roman" panose="02020603050405020304" pitchFamily="18" charset="0"/>
                <a:ea typeface="+mn-ea"/>
              </a:rPr>
            </a:fld>
            <a:endParaRPr kumimoji="1" lang="en-US" altLang="zh-CN" sz="1400"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4" name="灯片编号占位符 4"/>
          <p:cNvSpPr txBox="true">
            <a:spLocks noGrp="true"/>
          </p:cNvSpPr>
          <p:nvPr/>
        </p:nvSpPr>
        <p:spPr bwMode="auto">
          <a:xfrm>
            <a:off x="8077200" y="6400800"/>
            <a:ext cx="1905000" cy="304800"/>
          </a:xfrm>
          <a:prstGeom prst="rect">
            <a:avLst/>
          </a:prstGeom>
          <a:noFill/>
          <a:ln>
            <a:miter lim="800000"/>
          </a:ln>
        </p:spPr>
        <p:txBody>
          <a:bodyPr/>
          <a:lstStyle/>
          <a:p>
            <a:pPr algn="r">
              <a:defRPr/>
            </a:pPr>
            <a:fld id="{EC3BE228-A9E1-43BC-AEE4-09140CB7FA32}" type="slidenum">
              <a:rPr kumimoji="1" lang="en-US" altLang="zh-CN" sz="1400">
                <a:latin typeface="Times New Roman" panose="02020603050405020304" pitchFamily="18" charset="0"/>
                <a:ea typeface="+mn-ea"/>
              </a:rPr>
            </a:fld>
            <a:endParaRPr kumimoji="1" lang="en-US" altLang="zh-CN" sz="1400"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3" name="Rectangle 2"/>
          <p:cNvSpPr>
            <a:spLocks noGrp="true" noChangeArrowheads="true"/>
          </p:cNvSpPr>
          <p:nvPr/>
        </p:nvSpPr>
        <p:spPr>
          <a:xfrm>
            <a:off x="288732" y="251706"/>
            <a:ext cx="7543800" cy="1431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eaLnBrk="1" hangingPunct="1"/>
            <a:r>
              <a:rPr lang="zh-CN" altLang="en-US" dirty="0" smtClean="0">
                <a:solidFill>
                  <a:schemeClr val="tx1"/>
                </a:solidFill>
              </a:rPr>
              <a:t>计算思维</a:t>
            </a:r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13318" name="Rectangle 3"/>
          <p:cNvSpPr>
            <a:spLocks noGrp="true" noChangeArrowheads="true"/>
          </p:cNvSpPr>
          <p:nvPr/>
        </p:nvSpPr>
        <p:spPr>
          <a:xfrm>
            <a:off x="685165" y="1683385"/>
            <a:ext cx="9973945" cy="4467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992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275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99995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anose="02020404030301010803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00000"/>
              </a:lnSpc>
            </a:pPr>
            <a:r>
              <a:rPr sz="2000" dirty="0">
                <a:latin typeface="宋体" panose="02010600030101010101" pitchFamily="2" charset="-122"/>
                <a:sym typeface="+mn-ea"/>
              </a:rPr>
              <a:t>计算思维（computational thinking）</a:t>
            </a:r>
            <a:r>
              <a:rPr lang="zh-CN" sz="2000" dirty="0">
                <a:latin typeface="宋体" panose="02010600030101010101" pitchFamily="2" charset="-122"/>
                <a:sym typeface="+mn-ea"/>
              </a:rPr>
              <a:t>：</a:t>
            </a:r>
            <a:r>
              <a:rPr sz="2000" dirty="0">
                <a:latin typeface="宋体" panose="02010600030101010101" pitchFamily="2" charset="-122"/>
              </a:rPr>
              <a:t>计算机科学家在用计算机解决问题时</a:t>
            </a:r>
            <a:r>
              <a:rPr lang="zh-CN" sz="2000" dirty="0">
                <a:latin typeface="宋体" panose="02010600030101010101" pitchFamily="2" charset="-122"/>
              </a:rPr>
              <a:t>特有</a:t>
            </a:r>
            <a:r>
              <a:rPr sz="2000" dirty="0">
                <a:latin typeface="宋体" panose="02010600030101010101" pitchFamily="2" charset="-122"/>
              </a:rPr>
              <a:t>的思维方式和解决方法</a:t>
            </a:r>
            <a:r>
              <a:rPr lang="zh-CN" sz="2000" dirty="0">
                <a:latin typeface="宋体" panose="02010600030101010101" pitchFamily="2" charset="-122"/>
              </a:rPr>
              <a:t>。</a:t>
            </a:r>
            <a:endParaRPr sz="2000" dirty="0">
              <a:latin typeface="宋体" panose="02010600030101010101" pitchFamily="2" charset="-122"/>
            </a:endParaRPr>
          </a:p>
          <a:p>
            <a:pPr algn="just">
              <a:lnSpc>
                <a:spcPct val="200000"/>
              </a:lnSpc>
            </a:pPr>
            <a:r>
              <a:rPr lang="zh-CN" altLang="en-US" sz="2000" b="1" dirty="0" smtClean="0"/>
              <a:t>基本原则</a:t>
            </a:r>
            <a:r>
              <a:rPr lang="zh-CN" altLang="en-US" sz="2000" dirty="0" smtClean="0"/>
              <a:t>：既充分利用计算机的计算和存储能力，又不超出计算机的能力范围。</a:t>
            </a:r>
            <a:endParaRPr lang="zh-CN" altLang="en-US" sz="2000" dirty="0" smtClean="0"/>
          </a:p>
          <a:p>
            <a:pPr algn="just" eaLnBrk="1" hangingPunct="1">
              <a:lnSpc>
                <a:spcPct val="200000"/>
              </a:lnSpc>
            </a:pPr>
            <a:r>
              <a:rPr lang="zh-CN" altLang="en-US" sz="2000" b="1" dirty="0" smtClean="0"/>
              <a:t>不同阶段</a:t>
            </a:r>
            <a:r>
              <a:rPr lang="zh-CN" altLang="en-US" sz="2000" dirty="0" smtClean="0"/>
              <a:t>：问题表示</a:t>
            </a:r>
            <a:r>
              <a:rPr lang="en-US" altLang="zh-CN" sz="2000" dirty="0" smtClean="0"/>
              <a:t>-算法设计-编程技术-可计算性与算法复杂性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algn="just" eaLnBrk="1" hangingPunct="1">
              <a:lnSpc>
                <a:spcPct val="200000"/>
              </a:lnSpc>
            </a:pPr>
            <a:r>
              <a:rPr lang="zh-CN" sz="2000" b="1" dirty="0" smtClean="0"/>
              <a:t>生活实例</a:t>
            </a:r>
            <a:r>
              <a:rPr lang="zh-CN" sz="2000" dirty="0" smtClean="0"/>
              <a:t>：菜谱中的“勾芡”类似模块化，厨师同时做多个菜类似并发，书包中的书类似缓冲存储。</a:t>
            </a:r>
            <a:endParaRPr lang="zh-CN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8481241" y="0"/>
            <a:ext cx="3451550" cy="218598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8616280" y="4634228"/>
            <a:ext cx="3316511" cy="2213040"/>
          </a:xfrm>
          <a:prstGeom prst="rect">
            <a:avLst/>
          </a:prstGeom>
        </p:spPr>
      </p:pic>
      <p:sp>
        <p:nvSpPr>
          <p:cNvPr id="8" name="标题 7"/>
          <p:cNvSpPr>
            <a:spLocks noGrp="true"/>
          </p:cNvSpPr>
          <p:nvPr>
            <p:ph type="title"/>
          </p:nvPr>
        </p:nvSpPr>
        <p:spPr>
          <a:xfrm>
            <a:off x="350181" y="312373"/>
            <a:ext cx="8229600" cy="1143000"/>
          </a:xfrm>
        </p:spPr>
        <p:txBody>
          <a:bodyPr/>
          <a:p>
            <a:r>
              <a:rPr lang="zh-CN" altLang="en-US" dirty="0" smtClean="0"/>
              <a:t>计算机与计算机语言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true"/>
          </p:cNvSpPr>
          <p:nvPr>
            <p:ph idx="1"/>
          </p:nvPr>
        </p:nvSpPr>
        <p:spPr>
          <a:xfrm>
            <a:off x="323528" y="1498781"/>
            <a:ext cx="8640960" cy="4666523"/>
          </a:xfrm>
        </p:spPr>
        <p:txBody>
          <a:bodyPr>
            <a:normAutofit/>
          </a:bodyPr>
          <a:p>
            <a:pPr>
              <a:lnSpc>
                <a:spcPct val="160000"/>
              </a:lnSpc>
            </a:pPr>
            <a:r>
              <a:rPr lang="zh-CN" altLang="en-US" sz="2400" dirty="0" smtClean="0"/>
              <a:t>功能性与可编程性</a:t>
            </a:r>
            <a:endParaRPr lang="en-US" altLang="zh-CN" sz="2400" dirty="0"/>
          </a:p>
          <a:p>
            <a:pPr lvl="1">
              <a:lnSpc>
                <a:spcPct val="160000"/>
              </a:lnSpc>
            </a:pPr>
            <a:r>
              <a:rPr lang="zh-CN" altLang="en-US" sz="2000" dirty="0" smtClean="0"/>
              <a:t>计算机</a:t>
            </a:r>
            <a:r>
              <a:rPr lang="zh-CN" altLang="en-US" sz="2000" dirty="0"/>
              <a:t>是一种能够按照事先存储的</a:t>
            </a:r>
            <a:r>
              <a:rPr lang="zh-CN" altLang="en-US" sz="2000" dirty="0" smtClean="0"/>
              <a:t>程序，自动</a:t>
            </a:r>
            <a:r>
              <a:rPr lang="zh-CN" altLang="en-US" sz="2000" dirty="0"/>
              <a:t>、高速地对数据进行输入、处理、输出和</a:t>
            </a:r>
            <a:r>
              <a:rPr lang="zh-CN" altLang="en-US" sz="2000" dirty="0" smtClean="0"/>
              <a:t>存储</a:t>
            </a:r>
            <a:r>
              <a:rPr lang="zh-CN" altLang="en-US" sz="2000" dirty="0"/>
              <a:t>的</a:t>
            </a:r>
            <a:r>
              <a:rPr lang="zh-CN" altLang="en-US" sz="2000" dirty="0" smtClean="0"/>
              <a:t>系统。</a:t>
            </a:r>
            <a:endParaRPr lang="zh-CN" altLang="en-US" sz="2000" dirty="0" smtClean="0"/>
          </a:p>
          <a:p>
            <a:pPr>
              <a:lnSpc>
                <a:spcPct val="160000"/>
              </a:lnSpc>
            </a:pPr>
            <a:r>
              <a:rPr lang="zh-CN" altLang="en-US" sz="2400" dirty="0"/>
              <a:t>计算机</a:t>
            </a:r>
            <a:r>
              <a:rPr lang="zh-CN" altLang="en-US" sz="2400" dirty="0" smtClean="0"/>
              <a:t>语言</a:t>
            </a:r>
            <a:endParaRPr lang="en-US" altLang="zh-CN" sz="2400" dirty="0" smtClean="0"/>
          </a:p>
          <a:p>
            <a:pPr lvl="1">
              <a:lnSpc>
                <a:spcPct val="160000"/>
              </a:lnSpc>
            </a:pPr>
            <a:r>
              <a:rPr lang="zh-CN" altLang="en-US" sz="2000" dirty="0" smtClean="0"/>
              <a:t>指</a:t>
            </a:r>
            <a:r>
              <a:rPr lang="zh-CN" altLang="en-US" sz="2000" dirty="0"/>
              <a:t>用于人与计算机之间通讯的</a:t>
            </a:r>
            <a:r>
              <a:rPr lang="zh-CN" altLang="en-US" sz="2000" dirty="0" smtClean="0"/>
              <a:t>语言；</a:t>
            </a:r>
            <a:endParaRPr lang="en-US" altLang="zh-CN" sz="2000" dirty="0" smtClean="0"/>
          </a:p>
          <a:p>
            <a:pPr lvl="1">
              <a:lnSpc>
                <a:spcPct val="160000"/>
              </a:lnSpc>
            </a:pPr>
            <a:r>
              <a:rPr lang="zh-CN" altLang="en-US" sz="2000" dirty="0" smtClean="0"/>
              <a:t>一</a:t>
            </a:r>
            <a:r>
              <a:rPr lang="zh-CN" altLang="en-US" sz="2000" dirty="0"/>
              <a:t>套用以编写计算机程序的数字、字符和语法</a:t>
            </a:r>
            <a:r>
              <a:rPr lang="zh-CN" altLang="en-US" sz="2000" dirty="0" smtClean="0"/>
              <a:t>规划；</a:t>
            </a:r>
            <a:endParaRPr lang="en-US" altLang="zh-CN" sz="2000" dirty="0"/>
          </a:p>
          <a:p>
            <a:pPr lvl="1">
              <a:lnSpc>
                <a:spcPct val="160000"/>
              </a:lnSpc>
            </a:pPr>
            <a:r>
              <a:rPr lang="zh-CN" altLang="en-US" sz="2000" dirty="0" smtClean="0"/>
              <a:t>是</a:t>
            </a:r>
            <a:r>
              <a:rPr lang="zh-CN" altLang="en-US" sz="2000" dirty="0"/>
              <a:t>计算机程序的实现</a:t>
            </a:r>
            <a:r>
              <a:rPr lang="zh-CN" altLang="en-US" sz="2000" dirty="0" smtClean="0"/>
              <a:t>方式；</a:t>
            </a:r>
            <a:endParaRPr lang="en-US" altLang="zh-CN" sz="2000" dirty="0" smtClean="0"/>
          </a:p>
          <a:p>
            <a:pPr lvl="1">
              <a:lnSpc>
                <a:spcPct val="160000"/>
              </a:lnSpc>
            </a:pPr>
            <a:r>
              <a:rPr lang="zh-CN" altLang="en-US" sz="2000" dirty="0" smtClean="0"/>
              <a:t>计算机</a:t>
            </a:r>
            <a:r>
              <a:rPr lang="zh-CN" altLang="en-US" sz="2000" dirty="0"/>
              <a:t>语言比自然语言更为简单、精确和</a:t>
            </a:r>
            <a:r>
              <a:rPr lang="zh-CN" altLang="en-US" sz="2000" dirty="0" smtClean="0"/>
              <a:t>严谨。</a:t>
            </a:r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true"/>
          </p:cNvSpPr>
          <p:nvPr>
            <p:ph type="title"/>
          </p:nvPr>
        </p:nvSpPr>
        <p:spPr>
          <a:xfrm>
            <a:off x="323215" y="292100"/>
            <a:ext cx="7680960" cy="927735"/>
          </a:xfrm>
        </p:spPr>
        <p:txBody>
          <a:bodyPr/>
          <a:p>
            <a:r>
              <a:rPr lang="zh-CN" altLang="en-US" dirty="0" smtClean="0"/>
              <a:t>编译和解释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true"/>
          </p:cNvSpPr>
          <p:nvPr>
            <p:ph idx="1"/>
          </p:nvPr>
        </p:nvSpPr>
        <p:spPr>
          <a:xfrm>
            <a:off x="840740" y="1219835"/>
            <a:ext cx="8848090" cy="5238115"/>
          </a:xfrm>
        </p:spPr>
        <p:txBody>
          <a:bodyPr>
            <a:noAutofit/>
          </a:bodyPr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 smtClean="0"/>
              <a:t>源代码</a:t>
            </a:r>
            <a:endParaRPr lang="en-US" altLang="zh-CN" sz="2400" dirty="0" smtClean="0"/>
          </a:p>
          <a:p>
            <a:pPr marL="109855" indent="0">
              <a:lnSpc>
                <a:spcPct val="150000"/>
              </a:lnSpc>
              <a:buNone/>
            </a:pPr>
            <a:r>
              <a:rPr lang="zh-CN" altLang="en-US" sz="2000" dirty="0" smtClean="0"/>
              <a:t>采用某种编程语言编写的计算机程序，人类可读，如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zh-CN" altLang="en-US" sz="2000" dirty="0" smtClean="0"/>
              <a:t>等</a:t>
            </a:r>
            <a:endParaRPr lang="en-US" altLang="zh-CN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 smtClean="0"/>
              <a:t>目标代码</a:t>
            </a:r>
            <a:endParaRPr lang="en-US" altLang="zh-CN" sz="2400" dirty="0" smtClean="0"/>
          </a:p>
          <a:p>
            <a:pPr marL="109855" indent="0">
              <a:lnSpc>
                <a:spcPct val="150000"/>
              </a:lnSpc>
              <a:buNone/>
            </a:pPr>
            <a:r>
              <a:rPr lang="zh-CN" altLang="en-US" sz="2000" dirty="0"/>
              <a:t>计算机可以直接执行的代码，人类不可读（专家除外），如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zh-CN" altLang="en-US" sz="2000" dirty="0"/>
              <a:t>文件</a:t>
            </a:r>
            <a:endParaRPr lang="en-US" altLang="zh-CN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dirty="0" smtClean="0"/>
              <a:t>编译</a:t>
            </a:r>
            <a:endParaRPr lang="en-US" altLang="zh-CN" sz="2800" dirty="0"/>
          </a:p>
          <a:p>
            <a:pPr marL="109855" indent="0">
              <a:lnSpc>
                <a:spcPct val="150000"/>
              </a:lnSpc>
              <a:buNone/>
            </a:pPr>
            <a:r>
              <a:rPr lang="zh-CN" altLang="en-US" sz="2000" dirty="0" smtClean="0"/>
              <a:t>借助于编译器将</a:t>
            </a:r>
            <a:r>
              <a:rPr lang="zh-CN" altLang="en-US" sz="2000" dirty="0"/>
              <a:t>代码</a:t>
            </a:r>
            <a:r>
              <a:rPr lang="zh-CN" altLang="en-US" sz="2000" b="1" dirty="0"/>
              <a:t>一次性转换</a:t>
            </a:r>
            <a:r>
              <a:rPr lang="zh-CN" altLang="en-US" sz="2000" dirty="0"/>
              <a:t>成目标代码的</a:t>
            </a:r>
            <a:r>
              <a:rPr lang="zh-CN" altLang="en-US" sz="2000" dirty="0" smtClean="0"/>
              <a:t>过程</a:t>
            </a:r>
            <a:endParaRPr lang="en-US" altLang="zh-CN" sz="20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dirty="0" smtClean="0"/>
              <a:t>解释</a:t>
            </a:r>
            <a:endParaRPr lang="en-US" altLang="zh-CN" sz="2800" dirty="0" smtClean="0"/>
          </a:p>
          <a:p>
            <a:pPr marL="109855" indent="0">
              <a:lnSpc>
                <a:spcPct val="150000"/>
              </a:lnSpc>
              <a:buNone/>
            </a:pPr>
            <a:r>
              <a:rPr lang="zh-CN" altLang="en-US" sz="2000" dirty="0" smtClean="0"/>
              <a:t>借助于解释器将源代码</a:t>
            </a:r>
            <a:r>
              <a:rPr lang="zh-CN" altLang="en-US" sz="2000" b="1" dirty="0" smtClean="0"/>
              <a:t>逐条转换</a:t>
            </a:r>
            <a:r>
              <a:rPr lang="zh-CN" altLang="en-US" sz="2000" dirty="0" smtClean="0"/>
              <a:t>成目标代码并</a:t>
            </a:r>
            <a:r>
              <a:rPr lang="zh-CN" altLang="en-US" sz="2000" b="1" dirty="0" smtClean="0"/>
              <a:t>逐条运行</a:t>
            </a:r>
            <a:r>
              <a:rPr lang="zh-CN" altLang="en-US" sz="2000" dirty="0" smtClean="0"/>
              <a:t>的过程</a:t>
            </a:r>
            <a:endParaRPr lang="zh-CN" altLang="en-US" dirty="0"/>
          </a:p>
          <a:p>
            <a:pPr>
              <a:lnSpc>
                <a:spcPct val="150000"/>
              </a:lnSpc>
            </a:pPr>
            <a:endParaRPr lang="en-US" altLang="zh-CN" sz="1090" dirty="0" smtClean="0"/>
          </a:p>
          <a:p>
            <a:pPr marL="109855" indent="0">
              <a:lnSpc>
                <a:spcPct val="150000"/>
              </a:lnSpc>
              <a:buNone/>
            </a:pPr>
            <a:endParaRPr lang="en-US" altLang="zh-CN" sz="109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 dirty="0" smtClean="0"/>
              <a:t>静态语言和脚本语言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true"/>
          </p:cNvSpPr>
          <p:nvPr>
            <p:ph idx="1"/>
          </p:nvPr>
        </p:nvSpPr>
        <p:spPr>
          <a:xfrm>
            <a:off x="723982" y="2014194"/>
            <a:ext cx="7680960" cy="3931920"/>
          </a:xfrm>
        </p:spPr>
        <p:txBody>
          <a:bodyPr>
            <a:normAutofit/>
          </a:bodyPr>
          <a:p>
            <a:pPr>
              <a:lnSpc>
                <a:spcPct val="150000"/>
              </a:lnSpc>
            </a:pPr>
            <a:r>
              <a:rPr lang="zh-CN" altLang="en-US" sz="2400" dirty="0" smtClean="0"/>
              <a:t>静态语言</a:t>
            </a:r>
            <a:endParaRPr lang="en-US" altLang="zh-CN" sz="2800" dirty="0" smtClean="0"/>
          </a:p>
          <a:p>
            <a:pPr marL="109855" indent="0">
              <a:lnSpc>
                <a:spcPct val="150000"/>
              </a:lnSpc>
              <a:buNone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000" dirty="0" smtClean="0"/>
              <a:t>：使用</a:t>
            </a:r>
            <a:r>
              <a:rPr lang="zh-CN" altLang="en-US" sz="2000" b="1" dirty="0" smtClean="0"/>
              <a:t>编译执行</a:t>
            </a:r>
            <a:r>
              <a:rPr lang="zh-CN" altLang="en-US" sz="2000" dirty="0" smtClean="0"/>
              <a:t>的编程语言，如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endParaRPr lang="en-US" altLang="zh-CN" sz="2000" dirty="0"/>
          </a:p>
          <a:p>
            <a:pPr marL="109855" indent="0">
              <a:lnSpc>
                <a:spcPct val="150000"/>
              </a:lnSpc>
              <a:buNone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000" dirty="0" smtClean="0"/>
              <a:t>：一次性生成目标代码，优化充分，执行效率高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脚本语言</a:t>
            </a:r>
            <a:endParaRPr lang="en-US" altLang="zh-CN" sz="2800" dirty="0" smtClean="0"/>
          </a:p>
          <a:p>
            <a:pPr marL="109855" indent="0">
              <a:lnSpc>
                <a:spcPct val="150000"/>
              </a:lnSpc>
              <a:buNone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000" dirty="0" smtClean="0"/>
              <a:t>：使用</a:t>
            </a:r>
            <a:r>
              <a:rPr lang="zh-CN" altLang="en-US" sz="2000" b="1" dirty="0" smtClean="0"/>
              <a:t>解释执行</a:t>
            </a:r>
            <a:r>
              <a:rPr lang="zh-CN" altLang="en-US" sz="2000" dirty="0" smtClean="0"/>
              <a:t>的编程语言，如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Ruby</a:t>
            </a:r>
            <a:endParaRPr lang="en-US" altLang="zh-CN" sz="2000" dirty="0" smtClean="0"/>
          </a:p>
          <a:p>
            <a:pPr marL="109855" indent="0">
              <a:lnSpc>
                <a:spcPct val="150000"/>
              </a:lnSpc>
              <a:buNone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000" dirty="0"/>
              <a:t>：简化了“开发、部署、测试和调试”的周期过程</a:t>
            </a:r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true"/>
          </p:cNvSpPr>
          <p:nvPr>
            <p:ph type="title"/>
          </p:nvPr>
        </p:nvSpPr>
        <p:spPr>
          <a:xfrm>
            <a:off x="457200" y="404664"/>
            <a:ext cx="7680960" cy="1371600"/>
          </a:xfrm>
        </p:spPr>
        <p:txBody>
          <a:bodyPr/>
          <a:p>
            <a:r>
              <a:rPr lang="zh-CN" altLang="en-US" dirty="0" smtClean="0"/>
              <a:t>计算机编程的基本原则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true"/>
          </p:cNvSpPr>
          <p:nvPr>
            <p:ph idx="1"/>
          </p:nvPr>
        </p:nvSpPr>
        <p:spPr>
          <a:xfrm>
            <a:off x="539552" y="1988840"/>
            <a:ext cx="8229600" cy="3771062"/>
          </a:xfrm>
        </p:spPr>
        <p:txBody>
          <a:bodyPr/>
          <a:p>
            <a:pPr>
              <a:lnSpc>
                <a:spcPct val="150000"/>
              </a:lnSpc>
            </a:pPr>
            <a:r>
              <a:rPr lang="zh-CN" altLang="en-US" sz="2400" dirty="0" smtClean="0"/>
              <a:t>精确无歧义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建立</a:t>
            </a:r>
            <a:r>
              <a:rPr lang="zh-CN" altLang="en-US" sz="2400" dirty="0"/>
              <a:t>在由机器执行的计算过程的能力和限制之上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了解计算机的能力，并充分利用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计算机只能按照给定的指令一步步做，无跳跃（机械执行）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按照计算机的特点去</a:t>
            </a:r>
            <a:r>
              <a:rPr lang="zh-CN" altLang="en-US" sz="2400" dirty="0" smtClean="0"/>
              <a:t>思考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true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false"/>
        </a:gradFill>
        <a:blipFill rotWithShape="true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true"/>
        </a:gradFill>
        <a:gradFill rotWithShape="true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false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true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44B7C0F4-79DB-4F8B-9303-0E098D69D8BE-1">
      <extobjdata type="44B7C0F4-79DB-4F8B-9303-0E098D69D8BE" data="ewogICAiTGFzdFVybCIgOiAiaHR0cDovL3d3dy50b3BzY2FuLmNvbS93cHMvaW5kZXguaHRtbD90ZXh0PWh0dHBzJTNBJTJGJTJGd3d3LnByb2Nlc3Nvbi5jb20lMkZ2aWV3JTJGbGluayUyRjYxNTQ0YzNiZjM0NmZiNjlhNzFmNTA4MSZ0ZXh0VHlwZT10ZXh0JnJvdW5kPTAmZ3JhZGllbnRXYXk9MCZmdENvbG9yPSUyM2FiYTAwMCZjb250ZW50PSVFNiU4MCU5RCVFNyVCQiVCNCVFNSVBRiVCQyVFNSU5QiVCRSIsCiAgICJMb2dvIiA6ICIiLAogICAiT3JpZ2luYWxVcmwiIDogImh0dHA6Ly93d3cudG9wc2Nhbi5jb20vd3BzL2luZGV4Lmh0bWwiCn0K"/>
    </extobj>
    <extobj name="44B7C0F4-79DB-4F8B-9303-0E098D69D8BE-2">
      <extobjdata type="44B7C0F4-79DB-4F8B-9303-0E098D69D8BE" data="ewogICAiTGFzdFVybCIgOiAiaHR0cDovL3d3dy50b3BzY2FuLmNvbS93cHMvaW5kZXguaHRtbD90ZXh0PWh0dHBzJTNBJTJGJTJGemhhbmdqaWFuemhhbmcuZ2l0aHViLmlvJTJGcHJvZ3JhbW1pbmdfYmFzaWNzJTJGJnRleHRUeXBlPXRleHQmcm91bmQ9MCZncmFkaWVudFdheT0wJmZ0Q29sb3I9JTIzYWJhMDAwJmNvbnRlbnQ9JUU4JUFGJUJFJUU3JUE4JThCJUU3JUJEJTkxJUU3JUFCJTk5IiwKICAgIkxvZ28iIDogIiIsCiAgICJPcmlnaW5hbFVybCIgOiAiaHR0cDovL3d3dy50b3BzY2FuLmNvbS93cHMvaW5kZXguaHRtbCIKfQo="/>
    </extobj>
  </extobjs>
</s:customData>
</file>

<file path=customXml/itemProps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肥皂</Template>
  <TotalTime>0</TotalTime>
  <Words>1432</Words>
  <Application>WPS 演示</Application>
  <PresentationFormat>宽屏</PresentationFormat>
  <Paragraphs>153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Arial</vt:lpstr>
      <vt:lpstr>宋体</vt:lpstr>
      <vt:lpstr>Wingdings</vt:lpstr>
      <vt:lpstr>Tahoma</vt:lpstr>
      <vt:lpstr>Garamond</vt:lpstr>
      <vt:lpstr>Times New Roman</vt:lpstr>
      <vt:lpstr>微软雅黑</vt:lpstr>
      <vt:lpstr>Century Gothic</vt:lpstr>
      <vt:lpstr>Arial Unicode MS</vt:lpstr>
      <vt:lpstr>Calibri</vt:lpstr>
      <vt:lpstr>Savon</vt:lpstr>
      <vt:lpstr>Python程序设计</vt:lpstr>
      <vt:lpstr>关于课程</vt:lpstr>
      <vt:lpstr>PowerPoint 演示文稿</vt:lpstr>
      <vt:lpstr>经管专业为什么要学Python——赋能</vt:lpstr>
      <vt:lpstr>PowerPoint 演示文稿</vt:lpstr>
      <vt:lpstr>计算机与计算机语言</vt:lpstr>
      <vt:lpstr>编译和解释</vt:lpstr>
      <vt:lpstr>静态语言和脚本语言</vt:lpstr>
      <vt:lpstr>计算机编程的基本原则</vt:lpstr>
      <vt:lpstr>计算机编程的基本方法</vt:lpstr>
      <vt:lpstr>IPO示例：体质指数</vt:lpstr>
      <vt:lpstr>为什么选择Python</vt:lpstr>
      <vt:lpstr>Python语言受欢迎程度高</vt:lpstr>
      <vt:lpstr>让Python编程更高效的工具</vt:lpstr>
      <vt:lpstr>为了学Python我需要什么样的电脑</vt:lpstr>
      <vt:lpstr>应该如何更好地学习这门课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程序设计思想与方法</dc:title>
  <dc:creator>dxj</dc:creator>
  <cp:lastModifiedBy>zjz</cp:lastModifiedBy>
  <cp:revision>403</cp:revision>
  <dcterms:created xsi:type="dcterms:W3CDTF">2022-07-09T02:50:07Z</dcterms:created>
  <dcterms:modified xsi:type="dcterms:W3CDTF">2022-07-09T02:50:07Z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2052-11.1.0.9604</vt:lpwstr>
  </property>
</Properties>
</file>